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69" r:id="rId7"/>
    <p:sldId id="258" r:id="rId8"/>
    <p:sldId id="259" r:id="rId9"/>
    <p:sldId id="260" r:id="rId10"/>
    <p:sldId id="261" r:id="rId11"/>
    <p:sldId id="262" r:id="rId12"/>
    <p:sldId id="263" r:id="rId13"/>
    <p:sldId id="268" r:id="rId14"/>
    <p:sldId id="265" r:id="rId15"/>
    <p:sldId id="266" r:id="rId16"/>
    <p:sldId id="264" r:id="rId17"/>
  </p:sldIdLst>
  <p:sldSz cx="6858000" cy="9906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guide id="3" pos="346" userDrawn="1">
          <p15:clr>
            <a:srgbClr val="A4A3A4"/>
          </p15:clr>
        </p15:guide>
        <p15:guide id="4" pos="3974" userDrawn="1">
          <p15:clr>
            <a:srgbClr val="A4A3A4"/>
          </p15:clr>
        </p15:guide>
        <p15:guide id="5" orient="horz" pos="398" userDrawn="1">
          <p15:clr>
            <a:srgbClr val="A4A3A4"/>
          </p15:clr>
        </p15:guide>
        <p15:guide id="6" orient="horz" pos="1306" userDrawn="1">
          <p15:clr>
            <a:srgbClr val="A4A3A4"/>
          </p15:clr>
        </p15:guide>
        <p15:guide id="7" orient="horz" pos="107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EBB204-4D40-A2C8-6439-9DAD8AC17F77}" name="Alison Brown" initials="AB" userId="S::alison.brown@cambsacre.org.uk::be59423c-209c-439c-b751-c7c3416ea48a" providerId="AD"/>
  <p188:author id="{AA3257C7-0041-BCB1-4FCF-5B3E10DCD24E}" name="Hayley Neal" initials="HN" userId="S::Hayley.Neal@cambsacre.org.uk::968f07e7-94de-4f08-875e-e1718a3cdbc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89592"/>
    <a:srgbClr val="0076A0"/>
    <a:srgbClr val="3B82F6"/>
    <a:srgbClr val="008000"/>
    <a:srgbClr val="009900"/>
    <a:srgbClr val="FF66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FA1D9A-3DF2-4C7A-86FE-D9CCA5F7F793}" v="31" dt="2026-06-01T15:30:09.1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7" d="100"/>
          <a:sy n="77" d="100"/>
        </p:scale>
        <p:origin x="3186" y="108"/>
      </p:cViewPr>
      <p:guideLst>
        <p:guide orient="horz" pos="3120"/>
        <p:guide pos="2160"/>
        <p:guide pos="346"/>
        <p:guide pos="3974"/>
        <p:guide orient="horz" pos="398"/>
        <p:guide orient="horz" pos="1306"/>
        <p:guide orient="horz" pos="1079"/>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yley Neal" userId="968f07e7-94de-4f08-875e-e1718a3cdbc5" providerId="ADAL" clId="{7288C055-5D59-4E9B-BA2D-47B36B6F7633}"/>
    <pc:docChg chg="undo custSel delSld modSld">
      <pc:chgData name="Hayley Neal" userId="968f07e7-94de-4f08-875e-e1718a3cdbc5" providerId="ADAL" clId="{7288C055-5D59-4E9B-BA2D-47B36B6F7633}" dt="2026-06-01T15:36:02.650" v="500" actId="255"/>
      <pc:docMkLst>
        <pc:docMk/>
      </pc:docMkLst>
      <pc:sldChg chg="modSp mod">
        <pc:chgData name="Hayley Neal" userId="968f07e7-94de-4f08-875e-e1718a3cdbc5" providerId="ADAL" clId="{7288C055-5D59-4E9B-BA2D-47B36B6F7633}" dt="2026-06-01T13:39:09.227" v="37" actId="14826"/>
        <pc:sldMkLst>
          <pc:docMk/>
          <pc:sldMk cId="4128674157" sldId="256"/>
        </pc:sldMkLst>
        <pc:spChg chg="mod">
          <ac:chgData name="Hayley Neal" userId="968f07e7-94de-4f08-875e-e1718a3cdbc5" providerId="ADAL" clId="{7288C055-5D59-4E9B-BA2D-47B36B6F7633}" dt="2026-06-01T13:35:53.644" v="35" actId="20577"/>
          <ac:spMkLst>
            <pc:docMk/>
            <pc:sldMk cId="4128674157" sldId="256"/>
            <ac:spMk id="6" creationId="{2240A839-A545-CF03-2AF5-D59A100FBD47}"/>
          </ac:spMkLst>
        </pc:spChg>
        <pc:picChg chg="mod">
          <ac:chgData name="Hayley Neal" userId="968f07e7-94de-4f08-875e-e1718a3cdbc5" providerId="ADAL" clId="{7288C055-5D59-4E9B-BA2D-47B36B6F7633}" dt="2026-06-01T13:39:09.227" v="37" actId="14826"/>
          <ac:picMkLst>
            <pc:docMk/>
            <pc:sldMk cId="4128674157" sldId="256"/>
            <ac:picMk id="5" creationId="{95DF18EE-6234-D7A2-CF2A-EF98274D0781}"/>
          </ac:picMkLst>
        </pc:picChg>
      </pc:sldChg>
      <pc:sldChg chg="addSp delSp modSp mod">
        <pc:chgData name="Hayley Neal" userId="968f07e7-94de-4f08-875e-e1718a3cdbc5" providerId="ADAL" clId="{7288C055-5D59-4E9B-BA2D-47B36B6F7633}" dt="2026-06-01T14:06:13.963" v="322"/>
        <pc:sldMkLst>
          <pc:docMk/>
          <pc:sldMk cId="3878229053" sldId="257"/>
        </pc:sldMkLst>
        <pc:spChg chg="mod">
          <ac:chgData name="Hayley Neal" userId="968f07e7-94de-4f08-875e-e1718a3cdbc5" providerId="ADAL" clId="{7288C055-5D59-4E9B-BA2D-47B36B6F7633}" dt="2026-06-01T13:46:03.045" v="43" actId="2711"/>
          <ac:spMkLst>
            <pc:docMk/>
            <pc:sldMk cId="3878229053" sldId="257"/>
            <ac:spMk id="5" creationId="{AF6C0537-793D-18FC-23EE-B9F1A38086DF}"/>
          </ac:spMkLst>
        </pc:spChg>
        <pc:spChg chg="add mod">
          <ac:chgData name="Hayley Neal" userId="968f07e7-94de-4f08-875e-e1718a3cdbc5" providerId="ADAL" clId="{7288C055-5D59-4E9B-BA2D-47B36B6F7633}" dt="2026-06-01T14:06:13.963" v="322"/>
          <ac:spMkLst>
            <pc:docMk/>
            <pc:sldMk cId="3878229053" sldId="257"/>
            <ac:spMk id="9" creationId="{92A84041-5622-E6FD-FB80-DC33B508C802}"/>
          </ac:spMkLst>
        </pc:spChg>
        <pc:picChg chg="add mod">
          <ac:chgData name="Hayley Neal" userId="968f07e7-94de-4f08-875e-e1718a3cdbc5" providerId="ADAL" clId="{7288C055-5D59-4E9B-BA2D-47B36B6F7633}" dt="2026-06-01T14:06:01.794" v="321" actId="1076"/>
          <ac:picMkLst>
            <pc:docMk/>
            <pc:sldMk cId="3878229053" sldId="257"/>
            <ac:picMk id="3" creationId="{05407BD6-D218-5A53-93A2-F25C59B6B198}"/>
          </ac:picMkLst>
        </pc:picChg>
        <pc:picChg chg="add del mod">
          <ac:chgData name="Hayley Neal" userId="968f07e7-94de-4f08-875e-e1718a3cdbc5" providerId="ADAL" clId="{7288C055-5D59-4E9B-BA2D-47B36B6F7633}" dt="2026-06-01T14:05:54.799" v="318" actId="478"/>
          <ac:picMkLst>
            <pc:docMk/>
            <pc:sldMk cId="3878229053" sldId="257"/>
            <ac:picMk id="6" creationId="{9478784B-BC52-A3CC-3D01-C1710FC0601C}"/>
          </ac:picMkLst>
        </pc:picChg>
        <pc:picChg chg="del">
          <ac:chgData name="Hayley Neal" userId="968f07e7-94de-4f08-875e-e1718a3cdbc5" providerId="ADAL" clId="{7288C055-5D59-4E9B-BA2D-47B36B6F7633}" dt="2026-06-01T14:05:57.287" v="320" actId="478"/>
          <ac:picMkLst>
            <pc:docMk/>
            <pc:sldMk cId="3878229053" sldId="257"/>
            <ac:picMk id="7" creationId="{3A54FD66-1E8E-4F92-8C51-47FD786A910F}"/>
          </ac:picMkLst>
        </pc:picChg>
      </pc:sldChg>
      <pc:sldChg chg="modSp mod">
        <pc:chgData name="Hayley Neal" userId="968f07e7-94de-4f08-875e-e1718a3cdbc5" providerId="ADAL" clId="{7288C055-5D59-4E9B-BA2D-47B36B6F7633}" dt="2026-06-01T13:48:57.012" v="59" actId="1076"/>
        <pc:sldMkLst>
          <pc:docMk/>
          <pc:sldMk cId="3658504150" sldId="258"/>
        </pc:sldMkLst>
        <pc:spChg chg="mod">
          <ac:chgData name="Hayley Neal" userId="968f07e7-94de-4f08-875e-e1718a3cdbc5" providerId="ADAL" clId="{7288C055-5D59-4E9B-BA2D-47B36B6F7633}" dt="2026-06-01T13:48:34.930" v="56" actId="2711"/>
          <ac:spMkLst>
            <pc:docMk/>
            <pc:sldMk cId="3658504150" sldId="258"/>
            <ac:spMk id="3" creationId="{FCF1A619-8C6A-3FE0-95EC-9F0C13E276C6}"/>
          </ac:spMkLst>
        </pc:spChg>
        <pc:spChg chg="mod ord">
          <ac:chgData name="Hayley Neal" userId="968f07e7-94de-4f08-875e-e1718a3cdbc5" providerId="ADAL" clId="{7288C055-5D59-4E9B-BA2D-47B36B6F7633}" dt="2026-06-01T13:48:24.483" v="55" actId="2711"/>
          <ac:spMkLst>
            <pc:docMk/>
            <pc:sldMk cId="3658504150" sldId="258"/>
            <ac:spMk id="6" creationId="{9152E6FB-08D9-431E-1088-F3E094D2BFD9}"/>
          </ac:spMkLst>
        </pc:spChg>
        <pc:picChg chg="mod">
          <ac:chgData name="Hayley Neal" userId="968f07e7-94de-4f08-875e-e1718a3cdbc5" providerId="ADAL" clId="{7288C055-5D59-4E9B-BA2D-47B36B6F7633}" dt="2026-06-01T13:48:57.012" v="59" actId="1076"/>
          <ac:picMkLst>
            <pc:docMk/>
            <pc:sldMk cId="3658504150" sldId="258"/>
            <ac:picMk id="9" creationId="{41D8850D-8F43-D683-9F85-9BAD0716F46B}"/>
          </ac:picMkLst>
        </pc:picChg>
      </pc:sldChg>
      <pc:sldChg chg="modSp mod">
        <pc:chgData name="Hayley Neal" userId="968f07e7-94de-4f08-875e-e1718a3cdbc5" providerId="ADAL" clId="{7288C055-5D59-4E9B-BA2D-47B36B6F7633}" dt="2026-06-01T15:29:19.643" v="474" actId="255"/>
        <pc:sldMkLst>
          <pc:docMk/>
          <pc:sldMk cId="3612294121" sldId="259"/>
        </pc:sldMkLst>
        <pc:spChg chg="mod">
          <ac:chgData name="Hayley Neal" userId="968f07e7-94de-4f08-875e-e1718a3cdbc5" providerId="ADAL" clId="{7288C055-5D59-4E9B-BA2D-47B36B6F7633}" dt="2026-06-01T15:29:19.643" v="474" actId="255"/>
          <ac:spMkLst>
            <pc:docMk/>
            <pc:sldMk cId="3612294121" sldId="259"/>
            <ac:spMk id="5" creationId="{18092B72-D163-D743-F8BC-11A13C681B6E}"/>
          </ac:spMkLst>
        </pc:spChg>
      </pc:sldChg>
      <pc:sldChg chg="addSp delSp modSp mod">
        <pc:chgData name="Hayley Neal" userId="968f07e7-94de-4f08-875e-e1718a3cdbc5" providerId="ADAL" clId="{7288C055-5D59-4E9B-BA2D-47B36B6F7633}" dt="2026-06-01T15:30:12.728" v="480"/>
        <pc:sldMkLst>
          <pc:docMk/>
          <pc:sldMk cId="3067360067" sldId="260"/>
        </pc:sldMkLst>
        <pc:spChg chg="del">
          <ac:chgData name="Hayley Neal" userId="968f07e7-94de-4f08-875e-e1718a3cdbc5" providerId="ADAL" clId="{7288C055-5D59-4E9B-BA2D-47B36B6F7633}" dt="2026-06-01T13:53:16.152" v="165" actId="478"/>
          <ac:spMkLst>
            <pc:docMk/>
            <pc:sldMk cId="3067360067" sldId="260"/>
            <ac:spMk id="3" creationId="{8ECE89D6-E38A-3BCD-DD90-B060FD84BFDD}"/>
          </ac:spMkLst>
        </pc:spChg>
        <pc:spChg chg="add mod">
          <ac:chgData name="Hayley Neal" userId="968f07e7-94de-4f08-875e-e1718a3cdbc5" providerId="ADAL" clId="{7288C055-5D59-4E9B-BA2D-47B36B6F7633}" dt="2026-06-01T15:30:12.728" v="480"/>
          <ac:spMkLst>
            <pc:docMk/>
            <pc:sldMk cId="3067360067" sldId="260"/>
            <ac:spMk id="3" creationId="{A7CDE54C-4C7D-9D0F-8F6A-6AA7B9851124}"/>
          </ac:spMkLst>
        </pc:spChg>
        <pc:spChg chg="mod">
          <ac:chgData name="Hayley Neal" userId="968f07e7-94de-4f08-875e-e1718a3cdbc5" providerId="ADAL" clId="{7288C055-5D59-4E9B-BA2D-47B36B6F7633}" dt="2026-06-01T15:29:27.942" v="475" actId="255"/>
          <ac:spMkLst>
            <pc:docMk/>
            <pc:sldMk cId="3067360067" sldId="260"/>
            <ac:spMk id="5" creationId="{AF6C0537-793D-18FC-23EE-B9F1A38086DF}"/>
          </ac:spMkLst>
        </pc:spChg>
        <pc:picChg chg="del">
          <ac:chgData name="Hayley Neal" userId="968f07e7-94de-4f08-875e-e1718a3cdbc5" providerId="ADAL" clId="{7288C055-5D59-4E9B-BA2D-47B36B6F7633}" dt="2026-06-01T13:52:12.406" v="157" actId="478"/>
          <ac:picMkLst>
            <pc:docMk/>
            <pc:sldMk cId="3067360067" sldId="260"/>
            <ac:picMk id="6" creationId="{9D4107D9-44EF-595C-40B5-1B300E24BB3C}"/>
          </ac:picMkLst>
        </pc:picChg>
        <pc:picChg chg="mod">
          <ac:chgData name="Hayley Neal" userId="968f07e7-94de-4f08-875e-e1718a3cdbc5" providerId="ADAL" clId="{7288C055-5D59-4E9B-BA2D-47B36B6F7633}" dt="2026-06-01T13:54:33.327" v="166" actId="14826"/>
          <ac:picMkLst>
            <pc:docMk/>
            <pc:sldMk cId="3067360067" sldId="260"/>
            <ac:picMk id="7" creationId="{3A54FD66-1E8E-4F92-8C51-47FD786A910F}"/>
          </ac:picMkLst>
        </pc:picChg>
      </pc:sldChg>
      <pc:sldChg chg="modSp mod">
        <pc:chgData name="Hayley Neal" userId="968f07e7-94de-4f08-875e-e1718a3cdbc5" providerId="ADAL" clId="{7288C055-5D59-4E9B-BA2D-47B36B6F7633}" dt="2026-06-01T15:30:45.196" v="482" actId="6549"/>
        <pc:sldMkLst>
          <pc:docMk/>
          <pc:sldMk cId="2717856759" sldId="261"/>
        </pc:sldMkLst>
        <pc:spChg chg="mod">
          <ac:chgData name="Hayley Neal" userId="968f07e7-94de-4f08-875e-e1718a3cdbc5" providerId="ADAL" clId="{7288C055-5D59-4E9B-BA2D-47B36B6F7633}" dt="2026-06-01T15:30:45.196" v="482" actId="6549"/>
          <ac:spMkLst>
            <pc:docMk/>
            <pc:sldMk cId="2717856759" sldId="261"/>
            <ac:spMk id="5" creationId="{AF6C0537-793D-18FC-23EE-B9F1A38086DF}"/>
          </ac:spMkLst>
        </pc:spChg>
      </pc:sldChg>
      <pc:sldChg chg="delSp modSp mod">
        <pc:chgData name="Hayley Neal" userId="968f07e7-94de-4f08-875e-e1718a3cdbc5" providerId="ADAL" clId="{7288C055-5D59-4E9B-BA2D-47B36B6F7633}" dt="2026-06-01T15:33:47.134" v="489" actId="255"/>
        <pc:sldMkLst>
          <pc:docMk/>
          <pc:sldMk cId="3958331801" sldId="262"/>
        </pc:sldMkLst>
        <pc:spChg chg="mod">
          <ac:chgData name="Hayley Neal" userId="968f07e7-94de-4f08-875e-e1718a3cdbc5" providerId="ADAL" clId="{7288C055-5D59-4E9B-BA2D-47B36B6F7633}" dt="2026-06-01T15:33:09.605" v="484" actId="255"/>
          <ac:spMkLst>
            <pc:docMk/>
            <pc:sldMk cId="3958331801" sldId="262"/>
            <ac:spMk id="3" creationId="{A757755C-60EA-2FC4-927B-42063DA7D1CB}"/>
          </ac:spMkLst>
        </pc:spChg>
        <pc:spChg chg="mod">
          <ac:chgData name="Hayley Neal" userId="968f07e7-94de-4f08-875e-e1718a3cdbc5" providerId="ADAL" clId="{7288C055-5D59-4E9B-BA2D-47B36B6F7633}" dt="2026-06-01T15:33:15.484" v="485" actId="255"/>
          <ac:spMkLst>
            <pc:docMk/>
            <pc:sldMk cId="3958331801" sldId="262"/>
            <ac:spMk id="5" creationId="{AF6C0537-793D-18FC-23EE-B9F1A38086DF}"/>
          </ac:spMkLst>
        </pc:spChg>
        <pc:spChg chg="del">
          <ac:chgData name="Hayley Neal" userId="968f07e7-94de-4f08-875e-e1718a3cdbc5" providerId="ADAL" clId="{7288C055-5D59-4E9B-BA2D-47B36B6F7633}" dt="2026-06-01T13:58:54.593" v="184" actId="478"/>
          <ac:spMkLst>
            <pc:docMk/>
            <pc:sldMk cId="3958331801" sldId="262"/>
            <ac:spMk id="6" creationId="{D208B70D-DDF0-628D-8524-89A9247E12F6}"/>
          </ac:spMkLst>
        </pc:spChg>
        <pc:spChg chg="mod">
          <ac:chgData name="Hayley Neal" userId="968f07e7-94de-4f08-875e-e1718a3cdbc5" providerId="ADAL" clId="{7288C055-5D59-4E9B-BA2D-47B36B6F7633}" dt="2026-06-01T15:32:59.638" v="483" actId="255"/>
          <ac:spMkLst>
            <pc:docMk/>
            <pc:sldMk cId="3958331801" sldId="262"/>
            <ac:spMk id="8" creationId="{1E7A9E88-EA74-86D6-02E7-C3547F2BC18A}"/>
          </ac:spMkLst>
        </pc:spChg>
        <pc:spChg chg="mod">
          <ac:chgData name="Hayley Neal" userId="968f07e7-94de-4f08-875e-e1718a3cdbc5" providerId="ADAL" clId="{7288C055-5D59-4E9B-BA2D-47B36B6F7633}" dt="2026-06-01T15:33:29.477" v="487" actId="255"/>
          <ac:spMkLst>
            <pc:docMk/>
            <pc:sldMk cId="3958331801" sldId="262"/>
            <ac:spMk id="11" creationId="{BB0FB797-9A8F-F2C5-1B33-47669266A74E}"/>
          </ac:spMkLst>
        </pc:spChg>
        <pc:spChg chg="mod">
          <ac:chgData name="Hayley Neal" userId="968f07e7-94de-4f08-875e-e1718a3cdbc5" providerId="ADAL" clId="{7288C055-5D59-4E9B-BA2D-47B36B6F7633}" dt="2026-06-01T15:33:22.678" v="486" actId="255"/>
          <ac:spMkLst>
            <pc:docMk/>
            <pc:sldMk cId="3958331801" sldId="262"/>
            <ac:spMk id="12" creationId="{942F622B-C6F2-0420-EF7F-66AC4C4B1E62}"/>
          </ac:spMkLst>
        </pc:spChg>
        <pc:spChg chg="mod">
          <ac:chgData name="Hayley Neal" userId="968f07e7-94de-4f08-875e-e1718a3cdbc5" providerId="ADAL" clId="{7288C055-5D59-4E9B-BA2D-47B36B6F7633}" dt="2026-06-01T15:33:47.134" v="489" actId="255"/>
          <ac:spMkLst>
            <pc:docMk/>
            <pc:sldMk cId="3958331801" sldId="262"/>
            <ac:spMk id="14" creationId="{9D04FFF5-6B78-AC9E-6DE2-5E07B60ACB3B}"/>
          </ac:spMkLst>
        </pc:spChg>
        <pc:spChg chg="mod">
          <ac:chgData name="Hayley Neal" userId="968f07e7-94de-4f08-875e-e1718a3cdbc5" providerId="ADAL" clId="{7288C055-5D59-4E9B-BA2D-47B36B6F7633}" dt="2026-06-01T15:33:40.206" v="488" actId="255"/>
          <ac:spMkLst>
            <pc:docMk/>
            <pc:sldMk cId="3958331801" sldId="262"/>
            <ac:spMk id="15" creationId="{DA666C1E-4A0C-1A56-1734-3EBE0F7B7D1E}"/>
          </ac:spMkLst>
        </pc:spChg>
      </pc:sldChg>
      <pc:sldChg chg="modSp mod">
        <pc:chgData name="Hayley Neal" userId="968f07e7-94de-4f08-875e-e1718a3cdbc5" providerId="ADAL" clId="{7288C055-5D59-4E9B-BA2D-47B36B6F7633}" dt="2026-06-01T15:34:37.923" v="490" actId="255"/>
        <pc:sldMkLst>
          <pc:docMk/>
          <pc:sldMk cId="2861938244" sldId="263"/>
        </pc:sldMkLst>
        <pc:spChg chg="mod">
          <ac:chgData name="Hayley Neal" userId="968f07e7-94de-4f08-875e-e1718a3cdbc5" providerId="ADAL" clId="{7288C055-5D59-4E9B-BA2D-47B36B6F7633}" dt="2026-06-01T14:13:04.125" v="377" actId="20577"/>
          <ac:spMkLst>
            <pc:docMk/>
            <pc:sldMk cId="2861938244" sldId="263"/>
            <ac:spMk id="2" creationId="{F4577A48-0BB5-F7EF-1711-F353E3FA1FB3}"/>
          </ac:spMkLst>
        </pc:spChg>
        <pc:spChg chg="mod">
          <ac:chgData name="Hayley Neal" userId="968f07e7-94de-4f08-875e-e1718a3cdbc5" providerId="ADAL" clId="{7288C055-5D59-4E9B-BA2D-47B36B6F7633}" dt="2026-06-01T15:34:37.923" v="490" actId="255"/>
          <ac:spMkLst>
            <pc:docMk/>
            <pc:sldMk cId="2861938244" sldId="263"/>
            <ac:spMk id="5" creationId="{18092B72-D163-D743-F8BC-11A13C681B6E}"/>
          </ac:spMkLst>
        </pc:spChg>
        <pc:picChg chg="mod modCrop">
          <ac:chgData name="Hayley Neal" userId="968f07e7-94de-4f08-875e-e1718a3cdbc5" providerId="ADAL" clId="{7288C055-5D59-4E9B-BA2D-47B36B6F7633}" dt="2026-06-01T14:12:48.716" v="352" actId="1076"/>
          <ac:picMkLst>
            <pc:docMk/>
            <pc:sldMk cId="2861938244" sldId="263"/>
            <ac:picMk id="3" creationId="{9477578F-92BF-D13E-2430-1012B1C8041E}"/>
          </ac:picMkLst>
        </pc:picChg>
      </pc:sldChg>
      <pc:sldChg chg="addSp delSp modSp mod">
        <pc:chgData name="Hayley Neal" userId="968f07e7-94de-4f08-875e-e1718a3cdbc5" providerId="ADAL" clId="{7288C055-5D59-4E9B-BA2D-47B36B6F7633}" dt="2026-06-01T15:36:02.650" v="500" actId="255"/>
        <pc:sldMkLst>
          <pc:docMk/>
          <pc:sldMk cId="2535508337" sldId="264"/>
        </pc:sldMkLst>
        <pc:spChg chg="mod">
          <ac:chgData name="Hayley Neal" userId="968f07e7-94de-4f08-875e-e1718a3cdbc5" providerId="ADAL" clId="{7288C055-5D59-4E9B-BA2D-47B36B6F7633}" dt="2026-06-01T15:36:02.650" v="500" actId="255"/>
          <ac:spMkLst>
            <pc:docMk/>
            <pc:sldMk cId="2535508337" sldId="264"/>
            <ac:spMk id="5" creationId="{AF6C0537-793D-18FC-23EE-B9F1A38086DF}"/>
          </ac:spMkLst>
        </pc:spChg>
        <pc:spChg chg="add mod">
          <ac:chgData name="Hayley Neal" userId="968f07e7-94de-4f08-875e-e1718a3cdbc5" providerId="ADAL" clId="{7288C055-5D59-4E9B-BA2D-47B36B6F7633}" dt="2026-06-01T14:07:04.677" v="325" actId="1076"/>
          <ac:spMkLst>
            <pc:docMk/>
            <pc:sldMk cId="2535508337" sldId="264"/>
            <ac:spMk id="6" creationId="{6CB13AD2-A64D-8D55-3E42-34EB509E948D}"/>
          </ac:spMkLst>
        </pc:spChg>
        <pc:picChg chg="del">
          <ac:chgData name="Hayley Neal" userId="968f07e7-94de-4f08-875e-e1718a3cdbc5" providerId="ADAL" clId="{7288C055-5D59-4E9B-BA2D-47B36B6F7633}" dt="2026-06-01T14:06:58.684" v="323" actId="478"/>
          <ac:picMkLst>
            <pc:docMk/>
            <pc:sldMk cId="2535508337" sldId="264"/>
            <ac:picMk id="2" creationId="{0793618F-3C9D-3722-3C6E-E40FA113AE38}"/>
          </ac:picMkLst>
        </pc:picChg>
        <pc:picChg chg="add mod">
          <ac:chgData name="Hayley Neal" userId="968f07e7-94de-4f08-875e-e1718a3cdbc5" providerId="ADAL" clId="{7288C055-5D59-4E9B-BA2D-47B36B6F7633}" dt="2026-06-01T14:07:04.677" v="325" actId="1076"/>
          <ac:picMkLst>
            <pc:docMk/>
            <pc:sldMk cId="2535508337" sldId="264"/>
            <ac:picMk id="4" creationId="{B7441E31-C2DB-7889-35AE-C0E83EE21E12}"/>
          </ac:picMkLst>
        </pc:picChg>
      </pc:sldChg>
      <pc:sldChg chg="modSp mod">
        <pc:chgData name="Hayley Neal" userId="968f07e7-94de-4f08-875e-e1718a3cdbc5" providerId="ADAL" clId="{7288C055-5D59-4E9B-BA2D-47B36B6F7633}" dt="2026-06-01T15:35:38.596" v="496" actId="255"/>
        <pc:sldMkLst>
          <pc:docMk/>
          <pc:sldMk cId="2369889747" sldId="265"/>
        </pc:sldMkLst>
        <pc:spChg chg="mod">
          <ac:chgData name="Hayley Neal" userId="968f07e7-94de-4f08-875e-e1718a3cdbc5" providerId="ADAL" clId="{7288C055-5D59-4E9B-BA2D-47B36B6F7633}" dt="2026-06-01T15:35:38.596" v="496" actId="255"/>
          <ac:spMkLst>
            <pc:docMk/>
            <pc:sldMk cId="2369889747" sldId="265"/>
            <ac:spMk id="2" creationId="{71858164-16B3-14FF-119A-2628F2D73CDF}"/>
          </ac:spMkLst>
        </pc:spChg>
        <pc:spChg chg="mod">
          <ac:chgData name="Hayley Neal" userId="968f07e7-94de-4f08-875e-e1718a3cdbc5" providerId="ADAL" clId="{7288C055-5D59-4E9B-BA2D-47B36B6F7633}" dt="2026-06-01T15:35:25.652" v="495" actId="255"/>
          <ac:spMkLst>
            <pc:docMk/>
            <pc:sldMk cId="2369889747" sldId="265"/>
            <ac:spMk id="4" creationId="{A8E94BD0-7FB7-CF17-381B-85286A5B2122}"/>
          </ac:spMkLst>
        </pc:spChg>
        <pc:spChg chg="mod">
          <ac:chgData name="Hayley Neal" userId="968f07e7-94de-4f08-875e-e1718a3cdbc5" providerId="ADAL" clId="{7288C055-5D59-4E9B-BA2D-47B36B6F7633}" dt="2026-06-01T15:35:17.976" v="494" actId="255"/>
          <ac:spMkLst>
            <pc:docMk/>
            <pc:sldMk cId="2369889747" sldId="265"/>
            <ac:spMk id="5" creationId="{AF6C0537-793D-18FC-23EE-B9F1A38086DF}"/>
          </ac:spMkLst>
        </pc:spChg>
      </pc:sldChg>
      <pc:sldChg chg="modSp mod">
        <pc:chgData name="Hayley Neal" userId="968f07e7-94de-4f08-875e-e1718a3cdbc5" providerId="ADAL" clId="{7288C055-5D59-4E9B-BA2D-47B36B6F7633}" dt="2026-06-01T15:35:56.549" v="499" actId="255"/>
        <pc:sldMkLst>
          <pc:docMk/>
          <pc:sldMk cId="1738840031" sldId="266"/>
        </pc:sldMkLst>
        <pc:spChg chg="mod">
          <ac:chgData name="Hayley Neal" userId="968f07e7-94de-4f08-875e-e1718a3cdbc5" providerId="ADAL" clId="{7288C055-5D59-4E9B-BA2D-47B36B6F7633}" dt="2026-06-01T15:35:47.569" v="497" actId="255"/>
          <ac:spMkLst>
            <pc:docMk/>
            <pc:sldMk cId="1738840031" sldId="266"/>
            <ac:spMk id="2" creationId="{71858164-16B3-14FF-119A-2628F2D73CDF}"/>
          </ac:spMkLst>
        </pc:spChg>
        <pc:spChg chg="mod">
          <ac:chgData name="Hayley Neal" userId="968f07e7-94de-4f08-875e-e1718a3cdbc5" providerId="ADAL" clId="{7288C055-5D59-4E9B-BA2D-47B36B6F7633}" dt="2026-06-01T15:35:56.549" v="499" actId="255"/>
          <ac:spMkLst>
            <pc:docMk/>
            <pc:sldMk cId="1738840031" sldId="266"/>
            <ac:spMk id="4" creationId="{A8E94BD0-7FB7-CF17-381B-85286A5B2122}"/>
          </ac:spMkLst>
        </pc:spChg>
        <pc:spChg chg="mod">
          <ac:chgData name="Hayley Neal" userId="968f07e7-94de-4f08-875e-e1718a3cdbc5" providerId="ADAL" clId="{7288C055-5D59-4E9B-BA2D-47B36B6F7633}" dt="2026-06-01T15:35:52.461" v="498" actId="255"/>
          <ac:spMkLst>
            <pc:docMk/>
            <pc:sldMk cId="1738840031" sldId="266"/>
            <ac:spMk id="5" creationId="{AF6C0537-793D-18FC-23EE-B9F1A38086DF}"/>
          </ac:spMkLst>
        </pc:spChg>
      </pc:sldChg>
      <pc:sldChg chg="del">
        <pc:chgData name="Hayley Neal" userId="968f07e7-94de-4f08-875e-e1718a3cdbc5" providerId="ADAL" clId="{7288C055-5D59-4E9B-BA2D-47B36B6F7633}" dt="2026-06-01T14:02:32.888" v="307" actId="47"/>
        <pc:sldMkLst>
          <pc:docMk/>
          <pc:sldMk cId="2244857089" sldId="267"/>
        </pc:sldMkLst>
      </pc:sldChg>
      <pc:sldChg chg="addSp delSp modSp mod">
        <pc:chgData name="Hayley Neal" userId="968f07e7-94de-4f08-875e-e1718a3cdbc5" providerId="ADAL" clId="{7288C055-5D59-4E9B-BA2D-47B36B6F7633}" dt="2026-06-01T15:35:09.725" v="493" actId="255"/>
        <pc:sldMkLst>
          <pc:docMk/>
          <pc:sldMk cId="3473297149" sldId="268"/>
        </pc:sldMkLst>
        <pc:spChg chg="add mod">
          <ac:chgData name="Hayley Neal" userId="968f07e7-94de-4f08-875e-e1718a3cdbc5" providerId="ADAL" clId="{7288C055-5D59-4E9B-BA2D-47B36B6F7633}" dt="2026-06-01T14:07:38.978" v="327"/>
          <ac:spMkLst>
            <pc:docMk/>
            <pc:sldMk cId="3473297149" sldId="268"/>
            <ac:spMk id="3" creationId="{B4D0C6E5-CF1D-0768-2A74-C67DC4A2CD58}"/>
          </ac:spMkLst>
        </pc:spChg>
        <pc:spChg chg="mod">
          <ac:chgData name="Hayley Neal" userId="968f07e7-94de-4f08-875e-e1718a3cdbc5" providerId="ADAL" clId="{7288C055-5D59-4E9B-BA2D-47B36B6F7633}" dt="2026-06-01T15:35:09.725" v="493" actId="255"/>
          <ac:spMkLst>
            <pc:docMk/>
            <pc:sldMk cId="3473297149" sldId="268"/>
            <ac:spMk id="5" creationId="{18092B72-D163-D743-F8BC-11A13C681B6E}"/>
          </ac:spMkLst>
        </pc:spChg>
        <pc:picChg chg="add mod">
          <ac:chgData name="Hayley Neal" userId="968f07e7-94de-4f08-875e-e1718a3cdbc5" providerId="ADAL" clId="{7288C055-5D59-4E9B-BA2D-47B36B6F7633}" dt="2026-06-01T14:07:38.978" v="327"/>
          <ac:picMkLst>
            <pc:docMk/>
            <pc:sldMk cId="3473297149" sldId="268"/>
            <ac:picMk id="2" creationId="{A945066D-0EDB-F120-3DEA-7EF06C51140A}"/>
          </ac:picMkLst>
        </pc:picChg>
        <pc:picChg chg="del">
          <ac:chgData name="Hayley Neal" userId="968f07e7-94de-4f08-875e-e1718a3cdbc5" providerId="ADAL" clId="{7288C055-5D59-4E9B-BA2D-47B36B6F7633}" dt="2026-06-01T14:07:38.126" v="326" actId="478"/>
          <ac:picMkLst>
            <pc:docMk/>
            <pc:sldMk cId="3473297149" sldId="268"/>
            <ac:picMk id="7" creationId="{B71439FC-1ADC-1120-6B60-D7BDEA19AB92}"/>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7A91E-7B59-F08A-24C6-64F5608103E1}"/>
              </a:ext>
            </a:extLst>
          </p:cNvPr>
          <p:cNvSpPr>
            <a:spLocks noGrp="1"/>
          </p:cNvSpPr>
          <p:nvPr>
            <p:ph type="ctrTitle"/>
          </p:nvPr>
        </p:nvSpPr>
        <p:spPr>
          <a:xfrm>
            <a:off x="857250" y="1621191"/>
            <a:ext cx="5143500" cy="3448756"/>
          </a:xfrm>
        </p:spPr>
        <p:txBody>
          <a:bodyPr anchor="b"/>
          <a:lstStyle>
            <a:lvl1pPr algn="ctr">
              <a:defRPr sz="8666"/>
            </a:lvl1pPr>
          </a:lstStyle>
          <a:p>
            <a:r>
              <a:rPr lang="en-US"/>
              <a:t>Click to edit Master title style</a:t>
            </a:r>
            <a:endParaRPr lang="en-GB"/>
          </a:p>
        </p:txBody>
      </p:sp>
      <p:sp>
        <p:nvSpPr>
          <p:cNvPr id="3" name="Subtitle 2">
            <a:extLst>
              <a:ext uri="{FF2B5EF4-FFF2-40B4-BE49-F238E27FC236}">
                <a16:creationId xmlns:a16="http://schemas.microsoft.com/office/drawing/2014/main" id="{BAA20320-BA09-A2B3-4B4B-21B8EDFB3AA1}"/>
              </a:ext>
            </a:extLst>
          </p:cNvPr>
          <p:cNvSpPr>
            <a:spLocks noGrp="1"/>
          </p:cNvSpPr>
          <p:nvPr>
            <p:ph type="subTitle" idx="1"/>
          </p:nvPr>
        </p:nvSpPr>
        <p:spPr>
          <a:xfrm>
            <a:off x="857250" y="5202944"/>
            <a:ext cx="5143500" cy="2391656"/>
          </a:xfrm>
        </p:spPr>
        <p:txBody>
          <a:bodyPr/>
          <a:lstStyle>
            <a:lvl1pPr marL="0" indent="0" algn="ctr">
              <a:buNone/>
              <a:defRPr sz="3467"/>
            </a:lvl1pPr>
            <a:lvl2pPr marL="660380" indent="0" algn="ctr">
              <a:buNone/>
              <a:defRPr sz="2889"/>
            </a:lvl2pPr>
            <a:lvl3pPr marL="1320759" indent="0" algn="ctr">
              <a:buNone/>
              <a:defRPr sz="2600"/>
            </a:lvl3pPr>
            <a:lvl4pPr marL="1981139" indent="0" algn="ctr">
              <a:buNone/>
              <a:defRPr sz="2311"/>
            </a:lvl4pPr>
            <a:lvl5pPr marL="2641519" indent="0" algn="ctr">
              <a:buNone/>
              <a:defRPr sz="2311"/>
            </a:lvl5pPr>
            <a:lvl6pPr marL="3301898" indent="0" algn="ctr">
              <a:buNone/>
              <a:defRPr sz="2311"/>
            </a:lvl6pPr>
            <a:lvl7pPr marL="3962278" indent="0" algn="ctr">
              <a:buNone/>
              <a:defRPr sz="2311"/>
            </a:lvl7pPr>
            <a:lvl8pPr marL="4622658" indent="0" algn="ctr">
              <a:buNone/>
              <a:defRPr sz="2311"/>
            </a:lvl8pPr>
            <a:lvl9pPr marL="5283037" indent="0" algn="ctr">
              <a:buNone/>
              <a:defRPr sz="2311"/>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279FF22-7044-ED3D-C136-0BC07568E31E}"/>
              </a:ext>
            </a:extLst>
          </p:cNvPr>
          <p:cNvSpPr>
            <a:spLocks noGrp="1"/>
          </p:cNvSpPr>
          <p:nvPr>
            <p:ph type="dt" sz="half" idx="10"/>
          </p:nvPr>
        </p:nvSpPr>
        <p:spPr/>
        <p:txBody>
          <a:bodyPr/>
          <a:lstStyle/>
          <a:p>
            <a:fld id="{9E9627D2-72FD-4153-B335-FF54EE0E6238}" type="datetimeFigureOut">
              <a:rPr lang="en-GB" smtClean="0"/>
              <a:t>01/06/2026</a:t>
            </a:fld>
            <a:endParaRPr lang="en-GB" dirty="0"/>
          </a:p>
        </p:txBody>
      </p:sp>
      <p:sp>
        <p:nvSpPr>
          <p:cNvPr id="5" name="Footer Placeholder 4">
            <a:extLst>
              <a:ext uri="{FF2B5EF4-FFF2-40B4-BE49-F238E27FC236}">
                <a16:creationId xmlns:a16="http://schemas.microsoft.com/office/drawing/2014/main" id="{383870F5-6DB2-BF84-D09D-8A06716F09A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CF26AF3-C0CC-B63E-F763-A811636B40E7}"/>
              </a:ext>
            </a:extLst>
          </p:cNvPr>
          <p:cNvSpPr>
            <a:spLocks noGrp="1"/>
          </p:cNvSpPr>
          <p:nvPr>
            <p:ph type="sldNum" sz="quarter" idx="12"/>
          </p:nvPr>
        </p:nvSpPr>
        <p:spPr/>
        <p:txBody>
          <a:bodyPr/>
          <a:lstStyle/>
          <a:p>
            <a:fld id="{4C857739-6DEA-4768-ABC6-591EE0A306D9}" type="slidenum">
              <a:rPr lang="en-GB" smtClean="0"/>
              <a:t>‹#›</a:t>
            </a:fld>
            <a:endParaRPr lang="en-GB" dirty="0"/>
          </a:p>
        </p:txBody>
      </p:sp>
    </p:spTree>
    <p:extLst>
      <p:ext uri="{BB962C8B-B14F-4D97-AF65-F5344CB8AC3E}">
        <p14:creationId xmlns:p14="http://schemas.microsoft.com/office/powerpoint/2010/main" val="3207020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E14C5-FA12-062B-5FBB-9FF53F135BF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29803C-E0C1-7FB9-EFB3-D6A2A0BEBF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508A56-1E98-EBC2-06FF-AE906B41C3AA}"/>
              </a:ext>
            </a:extLst>
          </p:cNvPr>
          <p:cNvSpPr>
            <a:spLocks noGrp="1"/>
          </p:cNvSpPr>
          <p:nvPr>
            <p:ph type="dt" sz="half" idx="10"/>
          </p:nvPr>
        </p:nvSpPr>
        <p:spPr/>
        <p:txBody>
          <a:bodyPr/>
          <a:lstStyle/>
          <a:p>
            <a:fld id="{9E9627D2-72FD-4153-B335-FF54EE0E6238}" type="datetimeFigureOut">
              <a:rPr lang="en-GB" smtClean="0"/>
              <a:t>01/06/2026</a:t>
            </a:fld>
            <a:endParaRPr lang="en-GB" dirty="0"/>
          </a:p>
        </p:txBody>
      </p:sp>
      <p:sp>
        <p:nvSpPr>
          <p:cNvPr id="5" name="Footer Placeholder 4">
            <a:extLst>
              <a:ext uri="{FF2B5EF4-FFF2-40B4-BE49-F238E27FC236}">
                <a16:creationId xmlns:a16="http://schemas.microsoft.com/office/drawing/2014/main" id="{2853630F-81E1-4C9A-E9EB-650D9E451F2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AE3AF9F-72B4-4DCB-2F1A-66654CFD265A}"/>
              </a:ext>
            </a:extLst>
          </p:cNvPr>
          <p:cNvSpPr>
            <a:spLocks noGrp="1"/>
          </p:cNvSpPr>
          <p:nvPr>
            <p:ph type="sldNum" sz="quarter" idx="12"/>
          </p:nvPr>
        </p:nvSpPr>
        <p:spPr/>
        <p:txBody>
          <a:bodyPr/>
          <a:lstStyle/>
          <a:p>
            <a:fld id="{4C857739-6DEA-4768-ABC6-591EE0A306D9}" type="slidenum">
              <a:rPr lang="en-GB" smtClean="0"/>
              <a:t>‹#›</a:t>
            </a:fld>
            <a:endParaRPr lang="en-GB" dirty="0"/>
          </a:p>
        </p:txBody>
      </p:sp>
    </p:spTree>
    <p:extLst>
      <p:ext uri="{BB962C8B-B14F-4D97-AF65-F5344CB8AC3E}">
        <p14:creationId xmlns:p14="http://schemas.microsoft.com/office/powerpoint/2010/main" val="3189698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7D7294-4280-EF5B-2EF0-3720A5B2AAFC}"/>
              </a:ext>
            </a:extLst>
          </p:cNvPr>
          <p:cNvSpPr>
            <a:spLocks noGrp="1"/>
          </p:cNvSpPr>
          <p:nvPr>
            <p:ph type="title" orient="vert"/>
          </p:nvPr>
        </p:nvSpPr>
        <p:spPr>
          <a:xfrm>
            <a:off x="4907756" y="527403"/>
            <a:ext cx="1478756" cy="8394877"/>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725259F-B3C3-BB49-47CC-3CD2758E3F6F}"/>
              </a:ext>
            </a:extLst>
          </p:cNvPr>
          <p:cNvSpPr>
            <a:spLocks noGrp="1"/>
          </p:cNvSpPr>
          <p:nvPr>
            <p:ph type="body" orient="vert" idx="1"/>
          </p:nvPr>
        </p:nvSpPr>
        <p:spPr>
          <a:xfrm>
            <a:off x="471487"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B111C5-914D-C73F-A5CB-BAFC06D5DE36}"/>
              </a:ext>
            </a:extLst>
          </p:cNvPr>
          <p:cNvSpPr>
            <a:spLocks noGrp="1"/>
          </p:cNvSpPr>
          <p:nvPr>
            <p:ph type="dt" sz="half" idx="10"/>
          </p:nvPr>
        </p:nvSpPr>
        <p:spPr/>
        <p:txBody>
          <a:bodyPr/>
          <a:lstStyle/>
          <a:p>
            <a:fld id="{9E9627D2-72FD-4153-B335-FF54EE0E6238}" type="datetimeFigureOut">
              <a:rPr lang="en-GB" smtClean="0"/>
              <a:t>01/06/2026</a:t>
            </a:fld>
            <a:endParaRPr lang="en-GB" dirty="0"/>
          </a:p>
        </p:txBody>
      </p:sp>
      <p:sp>
        <p:nvSpPr>
          <p:cNvPr id="5" name="Footer Placeholder 4">
            <a:extLst>
              <a:ext uri="{FF2B5EF4-FFF2-40B4-BE49-F238E27FC236}">
                <a16:creationId xmlns:a16="http://schemas.microsoft.com/office/drawing/2014/main" id="{347F8C82-D898-013B-F556-51B7F68C9D8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39368B4-9B19-25CC-F9F9-91FC295C60BB}"/>
              </a:ext>
            </a:extLst>
          </p:cNvPr>
          <p:cNvSpPr>
            <a:spLocks noGrp="1"/>
          </p:cNvSpPr>
          <p:nvPr>
            <p:ph type="sldNum" sz="quarter" idx="12"/>
          </p:nvPr>
        </p:nvSpPr>
        <p:spPr/>
        <p:txBody>
          <a:bodyPr/>
          <a:lstStyle/>
          <a:p>
            <a:fld id="{4C857739-6DEA-4768-ABC6-591EE0A306D9}" type="slidenum">
              <a:rPr lang="en-GB" smtClean="0"/>
              <a:t>‹#›</a:t>
            </a:fld>
            <a:endParaRPr lang="en-GB" dirty="0"/>
          </a:p>
        </p:txBody>
      </p:sp>
    </p:spTree>
    <p:extLst>
      <p:ext uri="{BB962C8B-B14F-4D97-AF65-F5344CB8AC3E}">
        <p14:creationId xmlns:p14="http://schemas.microsoft.com/office/powerpoint/2010/main" val="270935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B9E3A-4E1D-357A-0077-9BBBA940FF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501BCD-1D67-BDD2-7FF8-F3A649265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083043A-7801-B42B-805B-8C6C0ED5DD39}"/>
              </a:ext>
            </a:extLst>
          </p:cNvPr>
          <p:cNvSpPr>
            <a:spLocks noGrp="1"/>
          </p:cNvSpPr>
          <p:nvPr>
            <p:ph type="dt" sz="half" idx="10"/>
          </p:nvPr>
        </p:nvSpPr>
        <p:spPr/>
        <p:txBody>
          <a:bodyPr/>
          <a:lstStyle/>
          <a:p>
            <a:fld id="{9E9627D2-72FD-4153-B335-FF54EE0E6238}" type="datetimeFigureOut">
              <a:rPr lang="en-GB" smtClean="0"/>
              <a:t>01/06/2026</a:t>
            </a:fld>
            <a:endParaRPr lang="en-GB" dirty="0"/>
          </a:p>
        </p:txBody>
      </p:sp>
      <p:sp>
        <p:nvSpPr>
          <p:cNvPr id="5" name="Footer Placeholder 4">
            <a:extLst>
              <a:ext uri="{FF2B5EF4-FFF2-40B4-BE49-F238E27FC236}">
                <a16:creationId xmlns:a16="http://schemas.microsoft.com/office/drawing/2014/main" id="{BC9D0C8B-9849-DC76-772E-1E2579756F6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2E95719-3777-D63C-5608-46FA631AD344}"/>
              </a:ext>
            </a:extLst>
          </p:cNvPr>
          <p:cNvSpPr>
            <a:spLocks noGrp="1"/>
          </p:cNvSpPr>
          <p:nvPr>
            <p:ph type="sldNum" sz="quarter" idx="12"/>
          </p:nvPr>
        </p:nvSpPr>
        <p:spPr/>
        <p:txBody>
          <a:bodyPr/>
          <a:lstStyle/>
          <a:p>
            <a:fld id="{4C857739-6DEA-4768-ABC6-591EE0A306D9}" type="slidenum">
              <a:rPr lang="en-GB" smtClean="0"/>
              <a:t>‹#›</a:t>
            </a:fld>
            <a:endParaRPr lang="en-GB" dirty="0"/>
          </a:p>
        </p:txBody>
      </p:sp>
    </p:spTree>
    <p:extLst>
      <p:ext uri="{BB962C8B-B14F-4D97-AF65-F5344CB8AC3E}">
        <p14:creationId xmlns:p14="http://schemas.microsoft.com/office/powerpoint/2010/main" val="2285326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73028-1A3B-8650-4A98-5BB0E8A82044}"/>
              </a:ext>
            </a:extLst>
          </p:cNvPr>
          <p:cNvSpPr>
            <a:spLocks noGrp="1"/>
          </p:cNvSpPr>
          <p:nvPr>
            <p:ph type="title"/>
          </p:nvPr>
        </p:nvSpPr>
        <p:spPr>
          <a:xfrm>
            <a:off x="467916" y="2469622"/>
            <a:ext cx="5915025" cy="4120620"/>
          </a:xfrm>
        </p:spPr>
        <p:txBody>
          <a:bodyPr anchor="b"/>
          <a:lstStyle>
            <a:lvl1pPr>
              <a:defRPr sz="8666"/>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5AE7136-04FE-A262-53A2-D100426B777D}"/>
              </a:ext>
            </a:extLst>
          </p:cNvPr>
          <p:cNvSpPr>
            <a:spLocks noGrp="1"/>
          </p:cNvSpPr>
          <p:nvPr>
            <p:ph type="body" idx="1"/>
          </p:nvPr>
        </p:nvSpPr>
        <p:spPr>
          <a:xfrm>
            <a:off x="467916" y="6629225"/>
            <a:ext cx="5915025" cy="2166937"/>
          </a:xfrm>
        </p:spPr>
        <p:txBody>
          <a:bodyPr/>
          <a:lstStyle>
            <a:lvl1pPr marL="0" indent="0">
              <a:buNone/>
              <a:defRPr sz="3467">
                <a:solidFill>
                  <a:schemeClr val="tx1">
                    <a:tint val="75000"/>
                  </a:schemeClr>
                </a:solidFill>
              </a:defRPr>
            </a:lvl1pPr>
            <a:lvl2pPr marL="660380" indent="0">
              <a:buNone/>
              <a:defRPr sz="2889">
                <a:solidFill>
                  <a:schemeClr val="tx1">
                    <a:tint val="75000"/>
                  </a:schemeClr>
                </a:solidFill>
              </a:defRPr>
            </a:lvl2pPr>
            <a:lvl3pPr marL="1320759" indent="0">
              <a:buNone/>
              <a:defRPr sz="2600">
                <a:solidFill>
                  <a:schemeClr val="tx1">
                    <a:tint val="75000"/>
                  </a:schemeClr>
                </a:solidFill>
              </a:defRPr>
            </a:lvl3pPr>
            <a:lvl4pPr marL="1981139" indent="0">
              <a:buNone/>
              <a:defRPr sz="2311">
                <a:solidFill>
                  <a:schemeClr val="tx1">
                    <a:tint val="75000"/>
                  </a:schemeClr>
                </a:solidFill>
              </a:defRPr>
            </a:lvl4pPr>
            <a:lvl5pPr marL="2641519" indent="0">
              <a:buNone/>
              <a:defRPr sz="2311">
                <a:solidFill>
                  <a:schemeClr val="tx1">
                    <a:tint val="75000"/>
                  </a:schemeClr>
                </a:solidFill>
              </a:defRPr>
            </a:lvl5pPr>
            <a:lvl6pPr marL="3301898" indent="0">
              <a:buNone/>
              <a:defRPr sz="2311">
                <a:solidFill>
                  <a:schemeClr val="tx1">
                    <a:tint val="75000"/>
                  </a:schemeClr>
                </a:solidFill>
              </a:defRPr>
            </a:lvl6pPr>
            <a:lvl7pPr marL="3962278" indent="0">
              <a:buNone/>
              <a:defRPr sz="2311">
                <a:solidFill>
                  <a:schemeClr val="tx1">
                    <a:tint val="75000"/>
                  </a:schemeClr>
                </a:solidFill>
              </a:defRPr>
            </a:lvl7pPr>
            <a:lvl8pPr marL="4622658" indent="0">
              <a:buNone/>
              <a:defRPr sz="2311">
                <a:solidFill>
                  <a:schemeClr val="tx1">
                    <a:tint val="75000"/>
                  </a:schemeClr>
                </a:solidFill>
              </a:defRPr>
            </a:lvl8pPr>
            <a:lvl9pPr marL="5283037" indent="0">
              <a:buNone/>
              <a:defRPr sz="2311">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E2C7E1-DF0C-AAA9-C832-90FE0662D5D8}"/>
              </a:ext>
            </a:extLst>
          </p:cNvPr>
          <p:cNvSpPr>
            <a:spLocks noGrp="1"/>
          </p:cNvSpPr>
          <p:nvPr>
            <p:ph type="dt" sz="half" idx="10"/>
          </p:nvPr>
        </p:nvSpPr>
        <p:spPr/>
        <p:txBody>
          <a:bodyPr/>
          <a:lstStyle/>
          <a:p>
            <a:fld id="{9E9627D2-72FD-4153-B335-FF54EE0E6238}" type="datetimeFigureOut">
              <a:rPr lang="en-GB" smtClean="0"/>
              <a:t>01/06/2026</a:t>
            </a:fld>
            <a:endParaRPr lang="en-GB" dirty="0"/>
          </a:p>
        </p:txBody>
      </p:sp>
      <p:sp>
        <p:nvSpPr>
          <p:cNvPr id="5" name="Footer Placeholder 4">
            <a:extLst>
              <a:ext uri="{FF2B5EF4-FFF2-40B4-BE49-F238E27FC236}">
                <a16:creationId xmlns:a16="http://schemas.microsoft.com/office/drawing/2014/main" id="{F25DA97D-011C-E8A6-0146-9CB633C8040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0BE2A90-E9BF-97A4-C9B8-2987D0C58E9C}"/>
              </a:ext>
            </a:extLst>
          </p:cNvPr>
          <p:cNvSpPr>
            <a:spLocks noGrp="1"/>
          </p:cNvSpPr>
          <p:nvPr>
            <p:ph type="sldNum" sz="quarter" idx="12"/>
          </p:nvPr>
        </p:nvSpPr>
        <p:spPr/>
        <p:txBody>
          <a:bodyPr/>
          <a:lstStyle/>
          <a:p>
            <a:fld id="{4C857739-6DEA-4768-ABC6-591EE0A306D9}" type="slidenum">
              <a:rPr lang="en-GB" smtClean="0"/>
              <a:t>‹#›</a:t>
            </a:fld>
            <a:endParaRPr lang="en-GB" dirty="0"/>
          </a:p>
        </p:txBody>
      </p:sp>
    </p:spTree>
    <p:extLst>
      <p:ext uri="{BB962C8B-B14F-4D97-AF65-F5344CB8AC3E}">
        <p14:creationId xmlns:p14="http://schemas.microsoft.com/office/powerpoint/2010/main" val="3256137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6D16D-8B3D-65B7-F95A-A1AC2A518E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3F8AA5-33CD-FEE3-7472-EAB7D95B62E7}"/>
              </a:ext>
            </a:extLst>
          </p:cNvPr>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1499870-4075-E18F-DCE9-D379874A5D00}"/>
              </a:ext>
            </a:extLst>
          </p:cNvPr>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F832DCF-F86B-23DD-FD0E-16A4B514C521}"/>
              </a:ext>
            </a:extLst>
          </p:cNvPr>
          <p:cNvSpPr>
            <a:spLocks noGrp="1"/>
          </p:cNvSpPr>
          <p:nvPr>
            <p:ph type="dt" sz="half" idx="10"/>
          </p:nvPr>
        </p:nvSpPr>
        <p:spPr/>
        <p:txBody>
          <a:bodyPr/>
          <a:lstStyle/>
          <a:p>
            <a:fld id="{9E9627D2-72FD-4153-B335-FF54EE0E6238}" type="datetimeFigureOut">
              <a:rPr lang="en-GB" smtClean="0"/>
              <a:t>01/06/2026</a:t>
            </a:fld>
            <a:endParaRPr lang="en-GB" dirty="0"/>
          </a:p>
        </p:txBody>
      </p:sp>
      <p:sp>
        <p:nvSpPr>
          <p:cNvPr id="6" name="Footer Placeholder 5">
            <a:extLst>
              <a:ext uri="{FF2B5EF4-FFF2-40B4-BE49-F238E27FC236}">
                <a16:creationId xmlns:a16="http://schemas.microsoft.com/office/drawing/2014/main" id="{90BCF1D9-5964-00C3-9B39-7DF78B70441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556E547-3707-C381-BE51-83F0306BAC81}"/>
              </a:ext>
            </a:extLst>
          </p:cNvPr>
          <p:cNvSpPr>
            <a:spLocks noGrp="1"/>
          </p:cNvSpPr>
          <p:nvPr>
            <p:ph type="sldNum" sz="quarter" idx="12"/>
          </p:nvPr>
        </p:nvSpPr>
        <p:spPr/>
        <p:txBody>
          <a:bodyPr/>
          <a:lstStyle/>
          <a:p>
            <a:fld id="{4C857739-6DEA-4768-ABC6-591EE0A306D9}" type="slidenum">
              <a:rPr lang="en-GB" smtClean="0"/>
              <a:t>‹#›</a:t>
            </a:fld>
            <a:endParaRPr lang="en-GB" dirty="0"/>
          </a:p>
        </p:txBody>
      </p:sp>
    </p:spTree>
    <p:extLst>
      <p:ext uri="{BB962C8B-B14F-4D97-AF65-F5344CB8AC3E}">
        <p14:creationId xmlns:p14="http://schemas.microsoft.com/office/powerpoint/2010/main" val="83429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99455-C41A-F960-00E7-01C89383846E}"/>
              </a:ext>
            </a:extLst>
          </p:cNvPr>
          <p:cNvSpPr>
            <a:spLocks noGrp="1"/>
          </p:cNvSpPr>
          <p:nvPr>
            <p:ph type="title"/>
          </p:nvPr>
        </p:nvSpPr>
        <p:spPr>
          <a:xfrm>
            <a:off x="472381" y="527404"/>
            <a:ext cx="5915025" cy="191470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8CD62C5-219D-0387-AFAB-6D315A2433D4}"/>
              </a:ext>
            </a:extLst>
          </p:cNvPr>
          <p:cNvSpPr>
            <a:spLocks noGrp="1"/>
          </p:cNvSpPr>
          <p:nvPr>
            <p:ph type="body" idx="1"/>
          </p:nvPr>
        </p:nvSpPr>
        <p:spPr>
          <a:xfrm>
            <a:off x="472381" y="2428347"/>
            <a:ext cx="2901255" cy="1190095"/>
          </a:xfr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lang="en-US"/>
              <a:t>Click to edit Master text styles</a:t>
            </a:r>
          </a:p>
        </p:txBody>
      </p:sp>
      <p:sp>
        <p:nvSpPr>
          <p:cNvPr id="4" name="Content Placeholder 3">
            <a:extLst>
              <a:ext uri="{FF2B5EF4-FFF2-40B4-BE49-F238E27FC236}">
                <a16:creationId xmlns:a16="http://schemas.microsoft.com/office/drawing/2014/main" id="{D0A41B65-9DB1-BD0D-DD3D-B9DC5F243B4C}"/>
              </a:ext>
            </a:extLst>
          </p:cNvPr>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63EA90E-4C69-3087-32EB-58659CE5A768}"/>
              </a:ext>
            </a:extLst>
          </p:cNvPr>
          <p:cNvSpPr>
            <a:spLocks noGrp="1"/>
          </p:cNvSpPr>
          <p:nvPr>
            <p:ph type="body" sz="quarter" idx="3"/>
          </p:nvPr>
        </p:nvSpPr>
        <p:spPr>
          <a:xfrm>
            <a:off x="3471863" y="2428347"/>
            <a:ext cx="2915543" cy="1190095"/>
          </a:xfrm>
        </p:spPr>
        <p:txBody>
          <a:bodyPr anchor="b"/>
          <a:lstStyle>
            <a:lvl1pPr marL="0" indent="0">
              <a:buNone/>
              <a:defRPr sz="3467" b="1"/>
            </a:lvl1pPr>
            <a:lvl2pPr marL="660380" indent="0">
              <a:buNone/>
              <a:defRPr sz="2889" b="1"/>
            </a:lvl2pPr>
            <a:lvl3pPr marL="1320759" indent="0">
              <a:buNone/>
              <a:defRPr sz="2600" b="1"/>
            </a:lvl3pPr>
            <a:lvl4pPr marL="1981139" indent="0">
              <a:buNone/>
              <a:defRPr sz="2311" b="1"/>
            </a:lvl4pPr>
            <a:lvl5pPr marL="2641519" indent="0">
              <a:buNone/>
              <a:defRPr sz="2311" b="1"/>
            </a:lvl5pPr>
            <a:lvl6pPr marL="3301898" indent="0">
              <a:buNone/>
              <a:defRPr sz="2311" b="1"/>
            </a:lvl6pPr>
            <a:lvl7pPr marL="3962278" indent="0">
              <a:buNone/>
              <a:defRPr sz="2311" b="1"/>
            </a:lvl7pPr>
            <a:lvl8pPr marL="4622658" indent="0">
              <a:buNone/>
              <a:defRPr sz="2311" b="1"/>
            </a:lvl8pPr>
            <a:lvl9pPr marL="5283037" indent="0">
              <a:buNone/>
              <a:defRPr sz="2311" b="1"/>
            </a:lvl9pPr>
          </a:lstStyle>
          <a:p>
            <a:pPr lvl="0"/>
            <a:r>
              <a:rPr lang="en-US"/>
              <a:t>Click to edit Master text styles</a:t>
            </a:r>
          </a:p>
        </p:txBody>
      </p:sp>
      <p:sp>
        <p:nvSpPr>
          <p:cNvPr id="6" name="Content Placeholder 5">
            <a:extLst>
              <a:ext uri="{FF2B5EF4-FFF2-40B4-BE49-F238E27FC236}">
                <a16:creationId xmlns:a16="http://schemas.microsoft.com/office/drawing/2014/main" id="{DA670268-5C58-D304-0D0B-A9287F46FB59}"/>
              </a:ext>
            </a:extLst>
          </p:cNvPr>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0BA5CF3-32D6-1265-0758-C4F51B07F71B}"/>
              </a:ext>
            </a:extLst>
          </p:cNvPr>
          <p:cNvSpPr>
            <a:spLocks noGrp="1"/>
          </p:cNvSpPr>
          <p:nvPr>
            <p:ph type="dt" sz="half" idx="10"/>
          </p:nvPr>
        </p:nvSpPr>
        <p:spPr/>
        <p:txBody>
          <a:bodyPr/>
          <a:lstStyle/>
          <a:p>
            <a:fld id="{9E9627D2-72FD-4153-B335-FF54EE0E6238}" type="datetimeFigureOut">
              <a:rPr lang="en-GB" smtClean="0"/>
              <a:t>01/06/2026</a:t>
            </a:fld>
            <a:endParaRPr lang="en-GB" dirty="0"/>
          </a:p>
        </p:txBody>
      </p:sp>
      <p:sp>
        <p:nvSpPr>
          <p:cNvPr id="8" name="Footer Placeholder 7">
            <a:extLst>
              <a:ext uri="{FF2B5EF4-FFF2-40B4-BE49-F238E27FC236}">
                <a16:creationId xmlns:a16="http://schemas.microsoft.com/office/drawing/2014/main" id="{035464C1-3C42-FDC0-7C07-E3A2396B160E}"/>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05ACA1BA-521D-EE79-0409-2D613B1D32E8}"/>
              </a:ext>
            </a:extLst>
          </p:cNvPr>
          <p:cNvSpPr>
            <a:spLocks noGrp="1"/>
          </p:cNvSpPr>
          <p:nvPr>
            <p:ph type="sldNum" sz="quarter" idx="12"/>
          </p:nvPr>
        </p:nvSpPr>
        <p:spPr/>
        <p:txBody>
          <a:bodyPr/>
          <a:lstStyle/>
          <a:p>
            <a:fld id="{4C857739-6DEA-4768-ABC6-591EE0A306D9}" type="slidenum">
              <a:rPr lang="en-GB" smtClean="0"/>
              <a:t>‹#›</a:t>
            </a:fld>
            <a:endParaRPr lang="en-GB" dirty="0"/>
          </a:p>
        </p:txBody>
      </p:sp>
    </p:spTree>
    <p:extLst>
      <p:ext uri="{BB962C8B-B14F-4D97-AF65-F5344CB8AC3E}">
        <p14:creationId xmlns:p14="http://schemas.microsoft.com/office/powerpoint/2010/main" val="579659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BC285-6EA1-F343-2F94-CD44AD024BB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8C51634-A7EB-ED33-0E0F-1AA203F30EFD}"/>
              </a:ext>
            </a:extLst>
          </p:cNvPr>
          <p:cNvSpPr>
            <a:spLocks noGrp="1"/>
          </p:cNvSpPr>
          <p:nvPr>
            <p:ph type="dt" sz="half" idx="10"/>
          </p:nvPr>
        </p:nvSpPr>
        <p:spPr/>
        <p:txBody>
          <a:bodyPr/>
          <a:lstStyle/>
          <a:p>
            <a:fld id="{9E9627D2-72FD-4153-B335-FF54EE0E6238}" type="datetimeFigureOut">
              <a:rPr lang="en-GB" smtClean="0"/>
              <a:t>01/06/2026</a:t>
            </a:fld>
            <a:endParaRPr lang="en-GB" dirty="0"/>
          </a:p>
        </p:txBody>
      </p:sp>
      <p:sp>
        <p:nvSpPr>
          <p:cNvPr id="4" name="Footer Placeholder 3">
            <a:extLst>
              <a:ext uri="{FF2B5EF4-FFF2-40B4-BE49-F238E27FC236}">
                <a16:creationId xmlns:a16="http://schemas.microsoft.com/office/drawing/2014/main" id="{3771C654-E3B6-D642-EE26-A246AA739E93}"/>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A8FA77D4-63D9-BB55-5A6E-EE5A42FAD8E4}"/>
              </a:ext>
            </a:extLst>
          </p:cNvPr>
          <p:cNvSpPr>
            <a:spLocks noGrp="1"/>
          </p:cNvSpPr>
          <p:nvPr>
            <p:ph type="sldNum" sz="quarter" idx="12"/>
          </p:nvPr>
        </p:nvSpPr>
        <p:spPr/>
        <p:txBody>
          <a:bodyPr/>
          <a:lstStyle/>
          <a:p>
            <a:fld id="{4C857739-6DEA-4768-ABC6-591EE0A306D9}" type="slidenum">
              <a:rPr lang="en-GB" smtClean="0"/>
              <a:t>‹#›</a:t>
            </a:fld>
            <a:endParaRPr lang="en-GB" dirty="0"/>
          </a:p>
        </p:txBody>
      </p:sp>
    </p:spTree>
    <p:extLst>
      <p:ext uri="{BB962C8B-B14F-4D97-AF65-F5344CB8AC3E}">
        <p14:creationId xmlns:p14="http://schemas.microsoft.com/office/powerpoint/2010/main" val="440888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AF9961-D944-68CD-FCEE-6BA26FB2AAFD}"/>
              </a:ext>
            </a:extLst>
          </p:cNvPr>
          <p:cNvSpPr>
            <a:spLocks noGrp="1"/>
          </p:cNvSpPr>
          <p:nvPr>
            <p:ph type="dt" sz="half" idx="10"/>
          </p:nvPr>
        </p:nvSpPr>
        <p:spPr/>
        <p:txBody>
          <a:bodyPr/>
          <a:lstStyle/>
          <a:p>
            <a:fld id="{9E9627D2-72FD-4153-B335-FF54EE0E6238}" type="datetimeFigureOut">
              <a:rPr lang="en-GB" smtClean="0"/>
              <a:t>01/06/2026</a:t>
            </a:fld>
            <a:endParaRPr lang="en-GB" dirty="0"/>
          </a:p>
        </p:txBody>
      </p:sp>
      <p:sp>
        <p:nvSpPr>
          <p:cNvPr id="3" name="Footer Placeholder 2">
            <a:extLst>
              <a:ext uri="{FF2B5EF4-FFF2-40B4-BE49-F238E27FC236}">
                <a16:creationId xmlns:a16="http://schemas.microsoft.com/office/drawing/2014/main" id="{C415DE22-30DA-7456-3CA7-1AD715ED8B55}"/>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14499BDE-97EC-92C0-3FBD-B61E9A8BD7E2}"/>
              </a:ext>
            </a:extLst>
          </p:cNvPr>
          <p:cNvSpPr>
            <a:spLocks noGrp="1"/>
          </p:cNvSpPr>
          <p:nvPr>
            <p:ph type="sldNum" sz="quarter" idx="12"/>
          </p:nvPr>
        </p:nvSpPr>
        <p:spPr/>
        <p:txBody>
          <a:bodyPr/>
          <a:lstStyle/>
          <a:p>
            <a:fld id="{4C857739-6DEA-4768-ABC6-591EE0A306D9}" type="slidenum">
              <a:rPr lang="en-GB" smtClean="0"/>
              <a:t>‹#›</a:t>
            </a:fld>
            <a:endParaRPr lang="en-GB" dirty="0"/>
          </a:p>
        </p:txBody>
      </p:sp>
    </p:spTree>
    <p:extLst>
      <p:ext uri="{BB962C8B-B14F-4D97-AF65-F5344CB8AC3E}">
        <p14:creationId xmlns:p14="http://schemas.microsoft.com/office/powerpoint/2010/main" val="86054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A649D-4013-A0D5-81D3-F95A81A91CFD}"/>
              </a:ext>
            </a:extLst>
          </p:cNvPr>
          <p:cNvSpPr>
            <a:spLocks noGrp="1"/>
          </p:cNvSpPr>
          <p:nvPr>
            <p:ph type="title"/>
          </p:nvPr>
        </p:nvSpPr>
        <p:spPr>
          <a:xfrm>
            <a:off x="472381" y="660400"/>
            <a:ext cx="2211883" cy="2311400"/>
          </a:xfrm>
        </p:spPr>
        <p:txBody>
          <a:bodyPr anchor="b"/>
          <a:lstStyle>
            <a:lvl1pPr>
              <a:defRPr sz="4622"/>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A0288AE-29A2-3A2A-406F-89C27E08BDEC}"/>
              </a:ext>
            </a:extLst>
          </p:cNvPr>
          <p:cNvSpPr>
            <a:spLocks noGrp="1"/>
          </p:cNvSpPr>
          <p:nvPr>
            <p:ph idx="1"/>
          </p:nvPr>
        </p:nvSpPr>
        <p:spPr>
          <a:xfrm>
            <a:off x="2915543" y="1426281"/>
            <a:ext cx="3471863" cy="7039681"/>
          </a:xfrm>
        </p:spPr>
        <p:txBody>
          <a:bodyPr/>
          <a:lstStyle>
            <a:lvl1pPr>
              <a:defRPr sz="4622"/>
            </a:lvl1pPr>
            <a:lvl2pPr>
              <a:defRPr sz="4044"/>
            </a:lvl2pPr>
            <a:lvl3pPr>
              <a:defRPr sz="3467"/>
            </a:lvl3pPr>
            <a:lvl4pPr>
              <a:defRPr sz="2889"/>
            </a:lvl4pPr>
            <a:lvl5pPr>
              <a:defRPr sz="2889"/>
            </a:lvl5pPr>
            <a:lvl6pPr>
              <a:defRPr sz="2889"/>
            </a:lvl6pPr>
            <a:lvl7pPr>
              <a:defRPr sz="2889"/>
            </a:lvl7pPr>
            <a:lvl8pPr>
              <a:defRPr sz="2889"/>
            </a:lvl8pPr>
            <a:lvl9pPr>
              <a:defRPr sz="288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7435265-1CAA-74B4-37C8-CA67B6505870}"/>
              </a:ext>
            </a:extLst>
          </p:cNvPr>
          <p:cNvSpPr>
            <a:spLocks noGrp="1"/>
          </p:cNvSpPr>
          <p:nvPr>
            <p:ph type="body" sz="half" idx="2"/>
          </p:nvPr>
        </p:nvSpPr>
        <p:spPr>
          <a:xfrm>
            <a:off x="472381" y="2971800"/>
            <a:ext cx="2211883" cy="5505627"/>
          </a:xfrm>
        </p:spPr>
        <p:txBody>
          <a:bodyPr/>
          <a:lstStyle>
            <a:lvl1pPr marL="0" indent="0">
              <a:buNone/>
              <a:defRPr sz="2311"/>
            </a:lvl1pPr>
            <a:lvl2pPr marL="660380" indent="0">
              <a:buNone/>
              <a:defRPr sz="2022"/>
            </a:lvl2pPr>
            <a:lvl3pPr marL="1320759" indent="0">
              <a:buNone/>
              <a:defRPr sz="1733"/>
            </a:lvl3pPr>
            <a:lvl4pPr marL="1981139" indent="0">
              <a:buNone/>
              <a:defRPr sz="1444"/>
            </a:lvl4pPr>
            <a:lvl5pPr marL="2641519" indent="0">
              <a:buNone/>
              <a:defRPr sz="1444"/>
            </a:lvl5pPr>
            <a:lvl6pPr marL="3301898" indent="0">
              <a:buNone/>
              <a:defRPr sz="1444"/>
            </a:lvl6pPr>
            <a:lvl7pPr marL="3962278" indent="0">
              <a:buNone/>
              <a:defRPr sz="1444"/>
            </a:lvl7pPr>
            <a:lvl8pPr marL="4622658" indent="0">
              <a:buNone/>
              <a:defRPr sz="1444"/>
            </a:lvl8pPr>
            <a:lvl9pPr marL="5283037" indent="0">
              <a:buNone/>
              <a:defRPr sz="1444"/>
            </a:lvl9pPr>
          </a:lstStyle>
          <a:p>
            <a:pPr lvl="0"/>
            <a:r>
              <a:rPr lang="en-US"/>
              <a:t>Click to edit Master text styles</a:t>
            </a:r>
          </a:p>
        </p:txBody>
      </p:sp>
      <p:sp>
        <p:nvSpPr>
          <p:cNvPr id="5" name="Date Placeholder 4">
            <a:extLst>
              <a:ext uri="{FF2B5EF4-FFF2-40B4-BE49-F238E27FC236}">
                <a16:creationId xmlns:a16="http://schemas.microsoft.com/office/drawing/2014/main" id="{BEE05F92-F3C6-0E39-227A-CD29A6ABF822}"/>
              </a:ext>
            </a:extLst>
          </p:cNvPr>
          <p:cNvSpPr>
            <a:spLocks noGrp="1"/>
          </p:cNvSpPr>
          <p:nvPr>
            <p:ph type="dt" sz="half" idx="10"/>
          </p:nvPr>
        </p:nvSpPr>
        <p:spPr/>
        <p:txBody>
          <a:bodyPr/>
          <a:lstStyle/>
          <a:p>
            <a:fld id="{9E9627D2-72FD-4153-B335-FF54EE0E6238}" type="datetimeFigureOut">
              <a:rPr lang="en-GB" smtClean="0"/>
              <a:t>01/06/2026</a:t>
            </a:fld>
            <a:endParaRPr lang="en-GB" dirty="0"/>
          </a:p>
        </p:txBody>
      </p:sp>
      <p:sp>
        <p:nvSpPr>
          <p:cNvPr id="6" name="Footer Placeholder 5">
            <a:extLst>
              <a:ext uri="{FF2B5EF4-FFF2-40B4-BE49-F238E27FC236}">
                <a16:creationId xmlns:a16="http://schemas.microsoft.com/office/drawing/2014/main" id="{79FE4282-5034-2D52-0ADC-088CB9BFE200}"/>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B0F6F250-4CFC-938A-285A-AD17253A21AA}"/>
              </a:ext>
            </a:extLst>
          </p:cNvPr>
          <p:cNvSpPr>
            <a:spLocks noGrp="1"/>
          </p:cNvSpPr>
          <p:nvPr>
            <p:ph type="sldNum" sz="quarter" idx="12"/>
          </p:nvPr>
        </p:nvSpPr>
        <p:spPr/>
        <p:txBody>
          <a:bodyPr/>
          <a:lstStyle/>
          <a:p>
            <a:fld id="{4C857739-6DEA-4768-ABC6-591EE0A306D9}" type="slidenum">
              <a:rPr lang="en-GB" smtClean="0"/>
              <a:t>‹#›</a:t>
            </a:fld>
            <a:endParaRPr lang="en-GB" dirty="0"/>
          </a:p>
        </p:txBody>
      </p:sp>
    </p:spTree>
    <p:extLst>
      <p:ext uri="{BB962C8B-B14F-4D97-AF65-F5344CB8AC3E}">
        <p14:creationId xmlns:p14="http://schemas.microsoft.com/office/powerpoint/2010/main" val="4245834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67A90-BF92-4942-48E8-400BB68CE662}"/>
              </a:ext>
            </a:extLst>
          </p:cNvPr>
          <p:cNvSpPr>
            <a:spLocks noGrp="1"/>
          </p:cNvSpPr>
          <p:nvPr>
            <p:ph type="title"/>
          </p:nvPr>
        </p:nvSpPr>
        <p:spPr>
          <a:xfrm>
            <a:off x="472381" y="660400"/>
            <a:ext cx="2211883" cy="2311400"/>
          </a:xfrm>
        </p:spPr>
        <p:txBody>
          <a:bodyPr anchor="b"/>
          <a:lstStyle>
            <a:lvl1pPr>
              <a:defRPr sz="4622"/>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31ABD2A-578F-F5E8-8FC7-30DBDCA45AE8}"/>
              </a:ext>
            </a:extLst>
          </p:cNvPr>
          <p:cNvSpPr>
            <a:spLocks noGrp="1"/>
          </p:cNvSpPr>
          <p:nvPr>
            <p:ph type="pic" idx="1"/>
          </p:nvPr>
        </p:nvSpPr>
        <p:spPr>
          <a:xfrm>
            <a:off x="2915543" y="1426281"/>
            <a:ext cx="3471863" cy="7039681"/>
          </a:xfrm>
        </p:spPr>
        <p:txBody>
          <a:bodyPr/>
          <a:lstStyle>
            <a:lvl1pPr marL="0" indent="0">
              <a:buNone/>
              <a:defRPr sz="4622"/>
            </a:lvl1pPr>
            <a:lvl2pPr marL="660380" indent="0">
              <a:buNone/>
              <a:defRPr sz="4044"/>
            </a:lvl2pPr>
            <a:lvl3pPr marL="1320759" indent="0">
              <a:buNone/>
              <a:defRPr sz="3467"/>
            </a:lvl3pPr>
            <a:lvl4pPr marL="1981139" indent="0">
              <a:buNone/>
              <a:defRPr sz="2889"/>
            </a:lvl4pPr>
            <a:lvl5pPr marL="2641519" indent="0">
              <a:buNone/>
              <a:defRPr sz="2889"/>
            </a:lvl5pPr>
            <a:lvl6pPr marL="3301898" indent="0">
              <a:buNone/>
              <a:defRPr sz="2889"/>
            </a:lvl6pPr>
            <a:lvl7pPr marL="3962278" indent="0">
              <a:buNone/>
              <a:defRPr sz="2889"/>
            </a:lvl7pPr>
            <a:lvl8pPr marL="4622658" indent="0">
              <a:buNone/>
              <a:defRPr sz="2889"/>
            </a:lvl8pPr>
            <a:lvl9pPr marL="5283037" indent="0">
              <a:buNone/>
              <a:defRPr sz="2889"/>
            </a:lvl9pPr>
          </a:lstStyle>
          <a:p>
            <a:endParaRPr lang="en-GB" dirty="0"/>
          </a:p>
        </p:txBody>
      </p:sp>
      <p:sp>
        <p:nvSpPr>
          <p:cNvPr id="4" name="Text Placeholder 3">
            <a:extLst>
              <a:ext uri="{FF2B5EF4-FFF2-40B4-BE49-F238E27FC236}">
                <a16:creationId xmlns:a16="http://schemas.microsoft.com/office/drawing/2014/main" id="{0E1AB83A-A7FD-D469-6C01-0A471A5D3177}"/>
              </a:ext>
            </a:extLst>
          </p:cNvPr>
          <p:cNvSpPr>
            <a:spLocks noGrp="1"/>
          </p:cNvSpPr>
          <p:nvPr>
            <p:ph type="body" sz="half" idx="2"/>
          </p:nvPr>
        </p:nvSpPr>
        <p:spPr>
          <a:xfrm>
            <a:off x="472381" y="2971800"/>
            <a:ext cx="2211883" cy="5505627"/>
          </a:xfrm>
        </p:spPr>
        <p:txBody>
          <a:bodyPr/>
          <a:lstStyle>
            <a:lvl1pPr marL="0" indent="0">
              <a:buNone/>
              <a:defRPr sz="2311"/>
            </a:lvl1pPr>
            <a:lvl2pPr marL="660380" indent="0">
              <a:buNone/>
              <a:defRPr sz="2022"/>
            </a:lvl2pPr>
            <a:lvl3pPr marL="1320759" indent="0">
              <a:buNone/>
              <a:defRPr sz="1733"/>
            </a:lvl3pPr>
            <a:lvl4pPr marL="1981139" indent="0">
              <a:buNone/>
              <a:defRPr sz="1444"/>
            </a:lvl4pPr>
            <a:lvl5pPr marL="2641519" indent="0">
              <a:buNone/>
              <a:defRPr sz="1444"/>
            </a:lvl5pPr>
            <a:lvl6pPr marL="3301898" indent="0">
              <a:buNone/>
              <a:defRPr sz="1444"/>
            </a:lvl6pPr>
            <a:lvl7pPr marL="3962278" indent="0">
              <a:buNone/>
              <a:defRPr sz="1444"/>
            </a:lvl7pPr>
            <a:lvl8pPr marL="4622658" indent="0">
              <a:buNone/>
              <a:defRPr sz="1444"/>
            </a:lvl8pPr>
            <a:lvl9pPr marL="5283037" indent="0">
              <a:buNone/>
              <a:defRPr sz="1444"/>
            </a:lvl9pPr>
          </a:lstStyle>
          <a:p>
            <a:pPr lvl="0"/>
            <a:r>
              <a:rPr lang="en-US"/>
              <a:t>Click to edit Master text styles</a:t>
            </a:r>
          </a:p>
        </p:txBody>
      </p:sp>
      <p:sp>
        <p:nvSpPr>
          <p:cNvPr id="5" name="Date Placeholder 4">
            <a:extLst>
              <a:ext uri="{FF2B5EF4-FFF2-40B4-BE49-F238E27FC236}">
                <a16:creationId xmlns:a16="http://schemas.microsoft.com/office/drawing/2014/main" id="{69DC6A87-947C-AA60-8D2B-DA8106CD70C1}"/>
              </a:ext>
            </a:extLst>
          </p:cNvPr>
          <p:cNvSpPr>
            <a:spLocks noGrp="1"/>
          </p:cNvSpPr>
          <p:nvPr>
            <p:ph type="dt" sz="half" idx="10"/>
          </p:nvPr>
        </p:nvSpPr>
        <p:spPr/>
        <p:txBody>
          <a:bodyPr/>
          <a:lstStyle/>
          <a:p>
            <a:fld id="{9E9627D2-72FD-4153-B335-FF54EE0E6238}" type="datetimeFigureOut">
              <a:rPr lang="en-GB" smtClean="0"/>
              <a:t>01/06/2026</a:t>
            </a:fld>
            <a:endParaRPr lang="en-GB" dirty="0"/>
          </a:p>
        </p:txBody>
      </p:sp>
      <p:sp>
        <p:nvSpPr>
          <p:cNvPr id="6" name="Footer Placeholder 5">
            <a:extLst>
              <a:ext uri="{FF2B5EF4-FFF2-40B4-BE49-F238E27FC236}">
                <a16:creationId xmlns:a16="http://schemas.microsoft.com/office/drawing/2014/main" id="{D1231AC4-87E1-F987-3389-D2DD9505688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57407BE1-150C-FB8B-4A4F-B1C5A5F34FAB}"/>
              </a:ext>
            </a:extLst>
          </p:cNvPr>
          <p:cNvSpPr>
            <a:spLocks noGrp="1"/>
          </p:cNvSpPr>
          <p:nvPr>
            <p:ph type="sldNum" sz="quarter" idx="12"/>
          </p:nvPr>
        </p:nvSpPr>
        <p:spPr/>
        <p:txBody>
          <a:bodyPr/>
          <a:lstStyle/>
          <a:p>
            <a:fld id="{4C857739-6DEA-4768-ABC6-591EE0A306D9}" type="slidenum">
              <a:rPr lang="en-GB" smtClean="0"/>
              <a:t>‹#›</a:t>
            </a:fld>
            <a:endParaRPr lang="en-GB" dirty="0"/>
          </a:p>
        </p:txBody>
      </p:sp>
    </p:spTree>
    <p:extLst>
      <p:ext uri="{BB962C8B-B14F-4D97-AF65-F5344CB8AC3E}">
        <p14:creationId xmlns:p14="http://schemas.microsoft.com/office/powerpoint/2010/main" val="121663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E4E2AF-E0F0-BB30-1850-8B846C798F46}"/>
              </a:ext>
            </a:extLst>
          </p:cNvPr>
          <p:cNvSpPr>
            <a:spLocks noGrp="1"/>
          </p:cNvSpPr>
          <p:nvPr>
            <p:ph type="title"/>
          </p:nvPr>
        </p:nvSpPr>
        <p:spPr>
          <a:xfrm>
            <a:off x="471488" y="527404"/>
            <a:ext cx="5915025" cy="191470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8FADE40-3F2D-FCA4-34D1-6A044DE7B176}"/>
              </a:ext>
            </a:extLst>
          </p:cNvPr>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BBC0BA-F4AB-4CDB-3DF1-95059A06C302}"/>
              </a:ext>
            </a:extLst>
          </p:cNvPr>
          <p:cNvSpPr>
            <a:spLocks noGrp="1"/>
          </p:cNvSpPr>
          <p:nvPr>
            <p:ph type="dt" sz="half" idx="2"/>
          </p:nvPr>
        </p:nvSpPr>
        <p:spPr>
          <a:xfrm>
            <a:off x="471488" y="9181395"/>
            <a:ext cx="1543050" cy="527403"/>
          </a:xfrm>
          <a:prstGeom prst="rect">
            <a:avLst/>
          </a:prstGeom>
        </p:spPr>
        <p:txBody>
          <a:bodyPr vert="horz" lIns="91440" tIns="45720" rIns="91440" bIns="45720" rtlCol="0" anchor="ctr"/>
          <a:lstStyle>
            <a:lvl1pPr algn="l">
              <a:defRPr sz="1733">
                <a:solidFill>
                  <a:schemeClr val="tx1">
                    <a:tint val="75000"/>
                  </a:schemeClr>
                </a:solidFill>
              </a:defRPr>
            </a:lvl1pPr>
          </a:lstStyle>
          <a:p>
            <a:fld id="{9E9627D2-72FD-4153-B335-FF54EE0E6238}" type="datetimeFigureOut">
              <a:rPr lang="en-GB" smtClean="0"/>
              <a:t>01/06/2026</a:t>
            </a:fld>
            <a:endParaRPr lang="en-GB" dirty="0"/>
          </a:p>
        </p:txBody>
      </p:sp>
      <p:sp>
        <p:nvSpPr>
          <p:cNvPr id="5" name="Footer Placeholder 4">
            <a:extLst>
              <a:ext uri="{FF2B5EF4-FFF2-40B4-BE49-F238E27FC236}">
                <a16:creationId xmlns:a16="http://schemas.microsoft.com/office/drawing/2014/main" id="{2FAD578D-4E15-3EDE-C828-0294DBCC21C9}"/>
              </a:ext>
            </a:extLst>
          </p:cNvPr>
          <p:cNvSpPr>
            <a:spLocks noGrp="1"/>
          </p:cNvSpPr>
          <p:nvPr>
            <p:ph type="ftr" sz="quarter" idx="3"/>
          </p:nvPr>
        </p:nvSpPr>
        <p:spPr>
          <a:xfrm>
            <a:off x="2271713" y="9181395"/>
            <a:ext cx="2314575" cy="527403"/>
          </a:xfrm>
          <a:prstGeom prst="rect">
            <a:avLst/>
          </a:prstGeom>
        </p:spPr>
        <p:txBody>
          <a:bodyPr vert="horz" lIns="91440" tIns="45720" rIns="91440" bIns="45720" rtlCol="0" anchor="ctr"/>
          <a:lstStyle>
            <a:lvl1pPr algn="ctr">
              <a:defRPr sz="1733">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BBC4BC36-2A4F-4293-2DD3-DE435D764DD4}"/>
              </a:ext>
            </a:extLst>
          </p:cNvPr>
          <p:cNvSpPr>
            <a:spLocks noGrp="1"/>
          </p:cNvSpPr>
          <p:nvPr>
            <p:ph type="sldNum" sz="quarter" idx="4"/>
          </p:nvPr>
        </p:nvSpPr>
        <p:spPr>
          <a:xfrm>
            <a:off x="4843463" y="9181395"/>
            <a:ext cx="1543050" cy="527403"/>
          </a:xfrm>
          <a:prstGeom prst="rect">
            <a:avLst/>
          </a:prstGeom>
        </p:spPr>
        <p:txBody>
          <a:bodyPr vert="horz" lIns="91440" tIns="45720" rIns="91440" bIns="45720" rtlCol="0" anchor="ctr"/>
          <a:lstStyle>
            <a:lvl1pPr algn="r">
              <a:defRPr sz="1733">
                <a:solidFill>
                  <a:schemeClr val="tx1">
                    <a:tint val="75000"/>
                  </a:schemeClr>
                </a:solidFill>
              </a:defRPr>
            </a:lvl1pPr>
          </a:lstStyle>
          <a:p>
            <a:fld id="{4C857739-6DEA-4768-ABC6-591EE0A306D9}" type="slidenum">
              <a:rPr lang="en-GB" smtClean="0"/>
              <a:t>‹#›</a:t>
            </a:fld>
            <a:endParaRPr lang="en-GB" dirty="0"/>
          </a:p>
        </p:txBody>
      </p:sp>
    </p:spTree>
    <p:extLst>
      <p:ext uri="{BB962C8B-B14F-4D97-AF65-F5344CB8AC3E}">
        <p14:creationId xmlns:p14="http://schemas.microsoft.com/office/powerpoint/2010/main" val="659748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320759" rtl="0" eaLnBrk="1" latinLnBrk="0" hangingPunct="1">
        <a:lnSpc>
          <a:spcPct val="90000"/>
        </a:lnSpc>
        <a:spcBef>
          <a:spcPct val="0"/>
        </a:spcBef>
        <a:buNone/>
        <a:defRPr sz="6355" kern="1200">
          <a:solidFill>
            <a:schemeClr val="tx1"/>
          </a:solidFill>
          <a:latin typeface="+mj-lt"/>
          <a:ea typeface="+mj-ea"/>
          <a:cs typeface="+mj-cs"/>
        </a:defRPr>
      </a:lvl1pPr>
    </p:titleStyle>
    <p:bodyStyle>
      <a:lvl1pPr marL="330190" indent="-330190" algn="l" defTabSz="1320759" rtl="0" eaLnBrk="1" latinLnBrk="0" hangingPunct="1">
        <a:lnSpc>
          <a:spcPct val="90000"/>
        </a:lnSpc>
        <a:spcBef>
          <a:spcPts val="1444"/>
        </a:spcBef>
        <a:buFont typeface="Arial" panose="020B0604020202020204" pitchFamily="34" charset="0"/>
        <a:buChar char="•"/>
        <a:defRPr sz="4044" kern="1200">
          <a:solidFill>
            <a:schemeClr val="tx1"/>
          </a:solidFill>
          <a:latin typeface="+mn-lt"/>
          <a:ea typeface="+mn-ea"/>
          <a:cs typeface="+mn-cs"/>
        </a:defRPr>
      </a:lvl1pPr>
      <a:lvl2pPr marL="990570" indent="-330190" algn="l" defTabSz="1320759" rtl="0" eaLnBrk="1" latinLnBrk="0" hangingPunct="1">
        <a:lnSpc>
          <a:spcPct val="90000"/>
        </a:lnSpc>
        <a:spcBef>
          <a:spcPts val="722"/>
        </a:spcBef>
        <a:buFont typeface="Arial" panose="020B0604020202020204" pitchFamily="34" charset="0"/>
        <a:buChar char="•"/>
        <a:defRPr sz="3467" kern="1200">
          <a:solidFill>
            <a:schemeClr val="tx1"/>
          </a:solidFill>
          <a:latin typeface="+mn-lt"/>
          <a:ea typeface="+mn-ea"/>
          <a:cs typeface="+mn-cs"/>
        </a:defRPr>
      </a:lvl2pPr>
      <a:lvl3pPr marL="1650949" indent="-330190" algn="l" defTabSz="1320759" rtl="0" eaLnBrk="1" latinLnBrk="0" hangingPunct="1">
        <a:lnSpc>
          <a:spcPct val="90000"/>
        </a:lnSpc>
        <a:spcBef>
          <a:spcPts val="722"/>
        </a:spcBef>
        <a:buFont typeface="Arial" panose="020B0604020202020204" pitchFamily="34" charset="0"/>
        <a:buChar char="•"/>
        <a:defRPr sz="2889" kern="1200">
          <a:solidFill>
            <a:schemeClr val="tx1"/>
          </a:solidFill>
          <a:latin typeface="+mn-lt"/>
          <a:ea typeface="+mn-ea"/>
          <a:cs typeface="+mn-cs"/>
        </a:defRPr>
      </a:lvl3pPr>
      <a:lvl4pPr marL="231132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4pPr>
      <a:lvl5pPr marL="2971709"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5pPr>
      <a:lvl6pPr marL="363208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6pPr>
      <a:lvl7pPr marL="429246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7pPr>
      <a:lvl8pPr marL="4952848"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8pPr>
      <a:lvl9pPr marL="5613227" indent="-330190" algn="l" defTabSz="132075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9pPr>
    </p:bodyStyle>
    <p:otherStyle>
      <a:defPPr>
        <a:defRPr lang="en-US"/>
      </a:defPPr>
      <a:lvl1pPr marL="0" algn="l" defTabSz="1320759" rtl="0" eaLnBrk="1" latinLnBrk="0" hangingPunct="1">
        <a:defRPr sz="2600" kern="1200">
          <a:solidFill>
            <a:schemeClr val="tx1"/>
          </a:solidFill>
          <a:latin typeface="+mn-lt"/>
          <a:ea typeface="+mn-ea"/>
          <a:cs typeface="+mn-cs"/>
        </a:defRPr>
      </a:lvl1pPr>
      <a:lvl2pPr marL="660380" algn="l" defTabSz="1320759" rtl="0" eaLnBrk="1" latinLnBrk="0" hangingPunct="1">
        <a:defRPr sz="2600" kern="1200">
          <a:solidFill>
            <a:schemeClr val="tx1"/>
          </a:solidFill>
          <a:latin typeface="+mn-lt"/>
          <a:ea typeface="+mn-ea"/>
          <a:cs typeface="+mn-cs"/>
        </a:defRPr>
      </a:lvl2pPr>
      <a:lvl3pPr marL="1320759" algn="l" defTabSz="1320759" rtl="0" eaLnBrk="1" latinLnBrk="0" hangingPunct="1">
        <a:defRPr sz="2600" kern="1200">
          <a:solidFill>
            <a:schemeClr val="tx1"/>
          </a:solidFill>
          <a:latin typeface="+mn-lt"/>
          <a:ea typeface="+mn-ea"/>
          <a:cs typeface="+mn-cs"/>
        </a:defRPr>
      </a:lvl3pPr>
      <a:lvl4pPr marL="1981139" algn="l" defTabSz="1320759" rtl="0" eaLnBrk="1" latinLnBrk="0" hangingPunct="1">
        <a:defRPr sz="2600" kern="1200">
          <a:solidFill>
            <a:schemeClr val="tx1"/>
          </a:solidFill>
          <a:latin typeface="+mn-lt"/>
          <a:ea typeface="+mn-ea"/>
          <a:cs typeface="+mn-cs"/>
        </a:defRPr>
      </a:lvl4pPr>
      <a:lvl5pPr marL="2641519" algn="l" defTabSz="1320759" rtl="0" eaLnBrk="1" latinLnBrk="0" hangingPunct="1">
        <a:defRPr sz="2600" kern="1200">
          <a:solidFill>
            <a:schemeClr val="tx1"/>
          </a:solidFill>
          <a:latin typeface="+mn-lt"/>
          <a:ea typeface="+mn-ea"/>
          <a:cs typeface="+mn-cs"/>
        </a:defRPr>
      </a:lvl5pPr>
      <a:lvl6pPr marL="3301898" algn="l" defTabSz="1320759" rtl="0" eaLnBrk="1" latinLnBrk="0" hangingPunct="1">
        <a:defRPr sz="2600" kern="1200">
          <a:solidFill>
            <a:schemeClr val="tx1"/>
          </a:solidFill>
          <a:latin typeface="+mn-lt"/>
          <a:ea typeface="+mn-ea"/>
          <a:cs typeface="+mn-cs"/>
        </a:defRPr>
      </a:lvl6pPr>
      <a:lvl7pPr marL="3962278" algn="l" defTabSz="1320759" rtl="0" eaLnBrk="1" latinLnBrk="0" hangingPunct="1">
        <a:defRPr sz="2600" kern="1200">
          <a:solidFill>
            <a:schemeClr val="tx1"/>
          </a:solidFill>
          <a:latin typeface="+mn-lt"/>
          <a:ea typeface="+mn-ea"/>
          <a:cs typeface="+mn-cs"/>
        </a:defRPr>
      </a:lvl7pPr>
      <a:lvl8pPr marL="4622658" algn="l" defTabSz="1320759" rtl="0" eaLnBrk="1" latinLnBrk="0" hangingPunct="1">
        <a:defRPr sz="2600" kern="1200">
          <a:solidFill>
            <a:schemeClr val="tx1"/>
          </a:solidFill>
          <a:latin typeface="+mn-lt"/>
          <a:ea typeface="+mn-ea"/>
          <a:cs typeface="+mn-cs"/>
        </a:defRPr>
      </a:lvl8pPr>
      <a:lvl9pPr marL="5283037" algn="l" defTabSz="1320759"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mailto:Hayley.neal@cambsacre.org.uk" TargetMode="External"/><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DF18EE-6234-D7A2-CF2A-EF98274D0781}"/>
              </a:ext>
            </a:extLst>
          </p:cNvPr>
          <p:cNvPicPr>
            <a:picLocks noChangeAspect="1"/>
          </p:cNvPicPr>
          <p:nvPr/>
        </p:nvPicPr>
        <p:blipFill>
          <a:blip r:embed="rId2">
            <a:extLst>
              <a:ext uri="{28A0092B-C50C-407E-A947-70E740481C1C}">
                <a14:useLocalDpi xmlns:a14="http://schemas.microsoft.com/office/drawing/2010/main" val="0"/>
              </a:ext>
            </a:extLst>
          </a:blip>
          <a:srcRect l="14614" r="14614"/>
          <a:stretch/>
        </p:blipFill>
        <p:spPr>
          <a:xfrm rot="10800000">
            <a:off x="275" y="0"/>
            <a:ext cx="6858000" cy="7267680"/>
          </a:xfrm>
          <a:prstGeom prst="rect">
            <a:avLst/>
          </a:prstGeom>
        </p:spPr>
      </p:pic>
      <p:pic>
        <p:nvPicPr>
          <p:cNvPr id="10" name="Picture 9">
            <a:extLst>
              <a:ext uri="{FF2B5EF4-FFF2-40B4-BE49-F238E27FC236}">
                <a16:creationId xmlns:a16="http://schemas.microsoft.com/office/drawing/2014/main" id="{7309214B-9B60-4A94-88B5-44CB8D2632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b="26004"/>
          <a:stretch>
            <a:fillRect/>
          </a:stretch>
        </p:blipFill>
        <p:spPr>
          <a:xfrm>
            <a:off x="0" y="0"/>
            <a:ext cx="6858000" cy="9906000"/>
          </a:xfrm>
          <a:custGeom>
            <a:avLst/>
            <a:gdLst>
              <a:gd name="connsiteX0" fmla="*/ 0 w 12192000"/>
              <a:gd name="connsiteY0" fmla="*/ 0 h 5074635"/>
              <a:gd name="connsiteX1" fmla="*/ 12192000 w 12192000"/>
              <a:gd name="connsiteY1" fmla="*/ 0 h 5074635"/>
              <a:gd name="connsiteX2" fmla="*/ 12192000 w 12192000"/>
              <a:gd name="connsiteY2" fmla="*/ 5074635 h 5074635"/>
              <a:gd name="connsiteX3" fmla="*/ 0 w 12192000"/>
              <a:gd name="connsiteY3" fmla="*/ 5074635 h 5074635"/>
            </a:gdLst>
            <a:ahLst/>
            <a:cxnLst>
              <a:cxn ang="0">
                <a:pos x="connsiteX0" y="connsiteY0"/>
              </a:cxn>
              <a:cxn ang="0">
                <a:pos x="connsiteX1" y="connsiteY1"/>
              </a:cxn>
              <a:cxn ang="0">
                <a:pos x="connsiteX2" y="connsiteY2"/>
              </a:cxn>
              <a:cxn ang="0">
                <a:pos x="connsiteX3" y="connsiteY3"/>
              </a:cxn>
            </a:cxnLst>
            <a:rect l="l" t="t" r="r" b="b"/>
            <a:pathLst>
              <a:path w="12192000" h="5074635">
                <a:moveTo>
                  <a:pt x="0" y="0"/>
                </a:moveTo>
                <a:lnTo>
                  <a:pt x="12192000" y="0"/>
                </a:lnTo>
                <a:lnTo>
                  <a:pt x="12192000" y="5074635"/>
                </a:lnTo>
                <a:lnTo>
                  <a:pt x="0" y="5074635"/>
                </a:lnTo>
                <a:close/>
              </a:path>
            </a:pathLst>
          </a:custGeom>
        </p:spPr>
      </p:pic>
      <p:sp>
        <p:nvSpPr>
          <p:cNvPr id="6" name="TextBox 5">
            <a:extLst>
              <a:ext uri="{FF2B5EF4-FFF2-40B4-BE49-F238E27FC236}">
                <a16:creationId xmlns:a16="http://schemas.microsoft.com/office/drawing/2014/main" id="{2240A839-A545-CF03-2AF5-D59A100FBD47}"/>
              </a:ext>
            </a:extLst>
          </p:cNvPr>
          <p:cNvSpPr txBox="1"/>
          <p:nvPr/>
        </p:nvSpPr>
        <p:spPr>
          <a:xfrm>
            <a:off x="549275" y="8656324"/>
            <a:ext cx="5759450" cy="769441"/>
          </a:xfrm>
          <a:prstGeom prst="rect">
            <a:avLst/>
          </a:prstGeom>
          <a:noFill/>
        </p:spPr>
        <p:txBody>
          <a:bodyPr wrap="square" rtlCol="0">
            <a:spAutoFit/>
          </a:bodyPr>
          <a:lstStyle/>
          <a:p>
            <a:r>
              <a:rPr lang="en-US" sz="2200" b="1" dirty="0">
                <a:solidFill>
                  <a:srgbClr val="189592"/>
                </a:solidFill>
                <a:latin typeface="Aptos" panose="020B0004020202020204" pitchFamily="34" charset="0"/>
              </a:rPr>
              <a:t>Recruitment Pack</a:t>
            </a:r>
          </a:p>
          <a:p>
            <a:r>
              <a:rPr lang="en-US" sz="2200" b="1" dirty="0">
                <a:solidFill>
                  <a:srgbClr val="333333"/>
                </a:solidFill>
                <a:latin typeface="Aptos" panose="020B0004020202020204" pitchFamily="34" charset="0"/>
              </a:rPr>
              <a:t>Senior Community Environment Officer</a:t>
            </a:r>
            <a:endParaRPr lang="en-GB" sz="2200" b="1" dirty="0">
              <a:solidFill>
                <a:srgbClr val="333333"/>
              </a:solidFill>
              <a:latin typeface="Aptos" panose="020B0004020202020204" pitchFamily="34" charset="0"/>
            </a:endParaRPr>
          </a:p>
        </p:txBody>
      </p:sp>
      <p:pic>
        <p:nvPicPr>
          <p:cNvPr id="12" name="Picture 11" descr="A black and orange logo&#10;&#10;Description automatically generated">
            <a:extLst>
              <a:ext uri="{FF2B5EF4-FFF2-40B4-BE49-F238E27FC236}">
                <a16:creationId xmlns:a16="http://schemas.microsoft.com/office/drawing/2014/main" id="{6CA45F49-8CC4-1088-7D93-AF75DC992C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275" y="7685863"/>
            <a:ext cx="2880000" cy="666578"/>
          </a:xfrm>
          <a:prstGeom prst="rect">
            <a:avLst/>
          </a:prstGeom>
        </p:spPr>
      </p:pic>
    </p:spTree>
    <p:extLst>
      <p:ext uri="{BB962C8B-B14F-4D97-AF65-F5344CB8AC3E}">
        <p14:creationId xmlns:p14="http://schemas.microsoft.com/office/powerpoint/2010/main" val="4128674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651A53-23E4-7BA5-C552-7BF4FF1EBBF1}"/>
              </a:ext>
            </a:extLst>
          </p:cNvPr>
          <p:cNvSpPr txBox="1"/>
          <p:nvPr/>
        </p:nvSpPr>
        <p:spPr>
          <a:xfrm>
            <a:off x="1612901" y="269287"/>
            <a:ext cx="1524000" cy="646331"/>
          </a:xfrm>
          <a:prstGeom prst="rect">
            <a:avLst/>
          </a:prstGeom>
          <a:noFill/>
        </p:spPr>
        <p:txBody>
          <a:bodyPr wrap="square" rtlCol="0">
            <a:spAutoFit/>
          </a:bodyPr>
          <a:lstStyle/>
          <a:p>
            <a:r>
              <a:rPr lang="en-US" b="1" dirty="0">
                <a:solidFill>
                  <a:srgbClr val="189592"/>
                </a:solidFill>
                <a:latin typeface="Aptos" panose="020B0004020202020204" pitchFamily="34" charset="0"/>
              </a:rPr>
              <a:t>Selection process</a:t>
            </a:r>
          </a:p>
        </p:txBody>
      </p:sp>
      <p:sp>
        <p:nvSpPr>
          <p:cNvPr id="5" name="TextBox 4">
            <a:extLst>
              <a:ext uri="{FF2B5EF4-FFF2-40B4-BE49-F238E27FC236}">
                <a16:creationId xmlns:a16="http://schemas.microsoft.com/office/drawing/2014/main" id="{18092B72-D163-D743-F8BC-11A13C681B6E}"/>
              </a:ext>
            </a:extLst>
          </p:cNvPr>
          <p:cNvSpPr txBox="1"/>
          <p:nvPr/>
        </p:nvSpPr>
        <p:spPr>
          <a:xfrm>
            <a:off x="558800" y="1531366"/>
            <a:ext cx="2700000" cy="6401753"/>
          </a:xfrm>
          <a:prstGeom prst="rect">
            <a:avLst/>
          </a:prstGeom>
          <a:noFill/>
        </p:spPr>
        <p:txBody>
          <a:bodyPr wrap="square" rtlCol="0">
            <a:spAutoFit/>
          </a:bodyPr>
          <a:lstStyle/>
          <a:p>
            <a:r>
              <a:rPr lang="en-US" sz="1100" dirty="0">
                <a:solidFill>
                  <a:srgbClr val="333333"/>
                </a:solidFill>
                <a:latin typeface="Aptos" panose="020B0004020202020204" pitchFamily="34" charset="0"/>
              </a:rPr>
              <a:t>The </a:t>
            </a:r>
            <a:r>
              <a:rPr lang="en-US" sz="1100" b="1" dirty="0">
                <a:solidFill>
                  <a:srgbClr val="333333"/>
                </a:solidFill>
                <a:latin typeface="Aptos" panose="020B0004020202020204" pitchFamily="34" charset="0"/>
              </a:rPr>
              <a:t>closing date </a:t>
            </a:r>
            <a:r>
              <a:rPr lang="en-US" sz="1100" dirty="0">
                <a:solidFill>
                  <a:srgbClr val="333333"/>
                </a:solidFill>
                <a:latin typeface="Aptos" panose="020B0004020202020204" pitchFamily="34" charset="0"/>
              </a:rPr>
              <a:t>for receipt of applications for this role is </a:t>
            </a:r>
            <a:r>
              <a:rPr lang="en-US" sz="1100" b="1" dirty="0">
                <a:solidFill>
                  <a:srgbClr val="333333"/>
                </a:solidFill>
                <a:latin typeface="Aptos" panose="020B0004020202020204" pitchFamily="34" charset="0"/>
              </a:rPr>
              <a:t>8am </a:t>
            </a:r>
            <a:r>
              <a:rPr lang="en-US" sz="1100" dirty="0">
                <a:solidFill>
                  <a:srgbClr val="333333"/>
                </a:solidFill>
                <a:latin typeface="Aptos" panose="020B0004020202020204" pitchFamily="34" charset="0"/>
              </a:rPr>
              <a:t>on </a:t>
            </a:r>
            <a:r>
              <a:rPr lang="en-US" sz="1100" b="1" dirty="0">
                <a:solidFill>
                  <a:srgbClr val="333333"/>
                </a:solidFill>
                <a:latin typeface="Aptos" panose="020B0004020202020204" pitchFamily="34" charset="0"/>
              </a:rPr>
              <a:t>23 June 2026</a:t>
            </a:r>
            <a:r>
              <a:rPr lang="en-US" sz="1100" dirty="0">
                <a:solidFill>
                  <a:srgbClr val="333333"/>
                </a:solidFill>
                <a:latin typeface="Aptos" panose="020B0004020202020204" pitchFamily="34" charset="0"/>
              </a:rPr>
              <a:t>.</a:t>
            </a:r>
          </a:p>
          <a:p>
            <a:endParaRPr lang="en-US" sz="1100" dirty="0">
              <a:solidFill>
                <a:srgbClr val="333333"/>
              </a:solidFill>
              <a:latin typeface="Aptos" panose="020B0004020202020204" pitchFamily="34" charset="0"/>
            </a:endParaRPr>
          </a:p>
          <a:p>
            <a:r>
              <a:rPr lang="en-US" sz="1100" dirty="0">
                <a:solidFill>
                  <a:srgbClr val="333333"/>
                </a:solidFill>
                <a:latin typeface="Aptos" panose="020B0004020202020204" pitchFamily="34" charset="0"/>
              </a:rPr>
              <a:t>All applications received by this deadline will be shortlisted by a panel against the criteria set for the role.</a:t>
            </a:r>
          </a:p>
          <a:p>
            <a:endParaRPr lang="en-US" sz="1100" dirty="0">
              <a:solidFill>
                <a:srgbClr val="333333"/>
              </a:solidFill>
              <a:latin typeface="Aptos" panose="020B0004020202020204" pitchFamily="34" charset="0"/>
            </a:endParaRPr>
          </a:p>
          <a:p>
            <a:r>
              <a:rPr lang="en-US" sz="1100" dirty="0">
                <a:solidFill>
                  <a:srgbClr val="333333"/>
                </a:solidFill>
                <a:latin typeface="Aptos" panose="020B0004020202020204" pitchFamily="34" charset="0"/>
              </a:rPr>
              <a:t>Applicants who are successful in reaching the shortlist will be invited to interview on </a:t>
            </a:r>
            <a:r>
              <a:rPr lang="en-US" sz="1100" b="1" dirty="0">
                <a:solidFill>
                  <a:srgbClr val="333333"/>
                </a:solidFill>
                <a:latin typeface="Aptos" panose="020B0004020202020204" pitchFamily="34" charset="0"/>
              </a:rPr>
              <a:t>7 July 2026</a:t>
            </a:r>
            <a:r>
              <a:rPr lang="en-US" sz="1100" dirty="0">
                <a:solidFill>
                  <a:srgbClr val="333333"/>
                </a:solidFill>
                <a:latin typeface="Aptos" panose="020B0004020202020204" pitchFamily="34" charset="0"/>
              </a:rPr>
              <a:t>. Please note that our normal practice is now to share interview questions in advance of interview with successful candidates.</a:t>
            </a:r>
          </a:p>
          <a:p>
            <a:endParaRPr lang="en-US" sz="1100" dirty="0">
              <a:solidFill>
                <a:srgbClr val="333333"/>
              </a:solidFill>
              <a:latin typeface="Aptos" panose="020B0004020202020204" pitchFamily="34" charset="0"/>
            </a:endParaRPr>
          </a:p>
          <a:p>
            <a:r>
              <a:rPr lang="en-US" sz="1100" dirty="0">
                <a:solidFill>
                  <a:srgbClr val="333333"/>
                </a:solidFill>
                <a:latin typeface="Aptos" panose="020B0004020202020204" pitchFamily="34" charset="0"/>
              </a:rPr>
              <a:t>We ask that you hold this date in your diary until you are informed of the outcome of your application.</a:t>
            </a:r>
          </a:p>
          <a:p>
            <a:endParaRPr lang="en-US" sz="1400" dirty="0">
              <a:solidFill>
                <a:srgbClr val="333333"/>
              </a:solidFill>
              <a:latin typeface="Aptos" panose="020B0004020202020204" pitchFamily="34" charset="0"/>
            </a:endParaRPr>
          </a:p>
          <a:p>
            <a:r>
              <a:rPr lang="en-US" sz="900" b="1" dirty="0">
                <a:solidFill>
                  <a:srgbClr val="333333"/>
                </a:solidFill>
                <a:latin typeface="Aptos" panose="020B0004020202020204" pitchFamily="34" charset="0"/>
              </a:rPr>
              <a:t>Equal Opportunities Monitoring</a:t>
            </a:r>
          </a:p>
          <a:p>
            <a:r>
              <a:rPr lang="en-US" sz="900" dirty="0">
                <a:solidFill>
                  <a:srgbClr val="333333"/>
                </a:solidFill>
                <a:latin typeface="Aptos" panose="020B0004020202020204" pitchFamily="34" charset="0"/>
              </a:rPr>
              <a:t>Cambridgeshire ACRE is committed to promoting equality and diversity. To help us raise awareness and support a culture that is diverse and recognises and develops the potential of all, we need to appreciate the profile of candidates who apply for positions. We will send you an equality monitoring survey at the point of receiving your application. This ensures that our recruitment process is inclusive and equitable and provides us with important data to help us showcase our impact.</a:t>
            </a:r>
          </a:p>
          <a:p>
            <a:endParaRPr lang="en-US" sz="900" dirty="0">
              <a:solidFill>
                <a:srgbClr val="333333"/>
              </a:solidFill>
              <a:latin typeface="Aptos" panose="020B0004020202020204" pitchFamily="34" charset="0"/>
            </a:endParaRPr>
          </a:p>
          <a:p>
            <a:r>
              <a:rPr lang="en-US" sz="900" dirty="0">
                <a:solidFill>
                  <a:srgbClr val="333333"/>
                </a:solidFill>
                <a:latin typeface="Aptos" panose="020B0004020202020204" pitchFamily="34" charset="0"/>
              </a:rPr>
              <a:t>The information you provide will be treated confidentially and anonymously and will help us to support our commitment to fair recruitment practice. All information provided will be held in the strictest confidence and will not be shared with anyone, in line with the Data Protection Act 2018. The information provided does not form part of the decision-making process and will not affect your application.</a:t>
            </a:r>
          </a:p>
        </p:txBody>
      </p:sp>
      <p:pic>
        <p:nvPicPr>
          <p:cNvPr id="6" name="Picture 5" descr="A colorful circle with black background&#10;&#10;Description automatically generated">
            <a:extLst>
              <a:ext uri="{FF2B5EF4-FFF2-40B4-BE49-F238E27FC236}">
                <a16:creationId xmlns:a16="http://schemas.microsoft.com/office/drawing/2014/main" id="{0C6ABFB0-E501-6233-C5F8-B7EDB7C9B4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825" y="146121"/>
            <a:ext cx="900000" cy="892663"/>
          </a:xfrm>
          <a:prstGeom prst="rect">
            <a:avLst/>
          </a:prstGeom>
        </p:spPr>
      </p:pic>
      <p:sp>
        <p:nvSpPr>
          <p:cNvPr id="8" name="TextBox 7">
            <a:extLst>
              <a:ext uri="{FF2B5EF4-FFF2-40B4-BE49-F238E27FC236}">
                <a16:creationId xmlns:a16="http://schemas.microsoft.com/office/drawing/2014/main" id="{6CA2B654-4603-93F7-C462-87E165EFDE2F}"/>
              </a:ext>
            </a:extLst>
          </p:cNvPr>
          <p:cNvSpPr txBox="1"/>
          <p:nvPr/>
        </p:nvSpPr>
        <p:spPr>
          <a:xfrm>
            <a:off x="3931408" y="275527"/>
            <a:ext cx="2652784" cy="430887"/>
          </a:xfrm>
          <a:prstGeom prst="rect">
            <a:avLst/>
          </a:prstGeom>
          <a:noFill/>
        </p:spPr>
        <p:txBody>
          <a:bodyPr wrap="square" rtlCol="0">
            <a:spAutoFit/>
          </a:bodyPr>
          <a:lstStyle/>
          <a:p>
            <a:pPr algn="r"/>
            <a:r>
              <a:rPr lang="en-US" sz="1100" dirty="0">
                <a:solidFill>
                  <a:schemeClr val="bg1"/>
                </a:solidFill>
                <a:latin typeface="Aptos" panose="020B0004020202020204" pitchFamily="34" charset="0"/>
              </a:rPr>
              <a:t>A volunteer at one of our many Community Hubs</a:t>
            </a:r>
            <a:endParaRPr lang="en-GB" sz="1100" dirty="0">
              <a:solidFill>
                <a:schemeClr val="bg1"/>
              </a:solidFill>
              <a:latin typeface="Aptos" panose="020B0004020202020204" pitchFamily="34" charset="0"/>
            </a:endParaRPr>
          </a:p>
        </p:txBody>
      </p:sp>
      <p:pic>
        <p:nvPicPr>
          <p:cNvPr id="2" name="Picture 1">
            <a:extLst>
              <a:ext uri="{FF2B5EF4-FFF2-40B4-BE49-F238E27FC236}">
                <a16:creationId xmlns:a16="http://schemas.microsoft.com/office/drawing/2014/main" id="{A945066D-0EDB-F120-3DEA-7EF06C51140A}"/>
              </a:ext>
            </a:extLst>
          </p:cNvPr>
          <p:cNvPicPr>
            <a:picLocks noChangeAspect="1"/>
          </p:cNvPicPr>
          <p:nvPr/>
        </p:nvPicPr>
        <p:blipFill>
          <a:blip r:embed="rId3">
            <a:extLst>
              <a:ext uri="{28A0092B-C50C-407E-A947-70E740481C1C}">
                <a14:useLocalDpi xmlns:a14="http://schemas.microsoft.com/office/drawing/2010/main" val="0"/>
              </a:ext>
            </a:extLst>
          </a:blip>
          <a:srcRect l="25991" r="25991"/>
          <a:stretch/>
        </p:blipFill>
        <p:spPr>
          <a:xfrm>
            <a:off x="3670300" y="0"/>
            <a:ext cx="3175000" cy="9906000"/>
          </a:xfrm>
          <a:prstGeom prst="rect">
            <a:avLst/>
          </a:prstGeom>
        </p:spPr>
      </p:pic>
      <p:sp>
        <p:nvSpPr>
          <p:cNvPr id="3" name="TextBox 2">
            <a:extLst>
              <a:ext uri="{FF2B5EF4-FFF2-40B4-BE49-F238E27FC236}">
                <a16:creationId xmlns:a16="http://schemas.microsoft.com/office/drawing/2014/main" id="{B4D0C6E5-CF1D-0768-2A74-C67DC4A2CD58}"/>
              </a:ext>
            </a:extLst>
          </p:cNvPr>
          <p:cNvSpPr txBox="1"/>
          <p:nvPr/>
        </p:nvSpPr>
        <p:spPr>
          <a:xfrm>
            <a:off x="4067791" y="9226102"/>
            <a:ext cx="2652784" cy="430887"/>
          </a:xfrm>
          <a:prstGeom prst="rect">
            <a:avLst/>
          </a:prstGeom>
          <a:noFill/>
        </p:spPr>
        <p:txBody>
          <a:bodyPr wrap="square" rtlCol="0">
            <a:spAutoFit/>
          </a:bodyPr>
          <a:lstStyle/>
          <a:p>
            <a:pPr algn="r"/>
            <a:r>
              <a:rPr lang="en-US" sz="1100" dirty="0">
                <a:solidFill>
                  <a:schemeClr val="bg1"/>
                </a:solidFill>
                <a:latin typeface="Aptos" panose="020B0004020202020204" pitchFamily="34" charset="0"/>
              </a:rPr>
              <a:t>One of our partners attending a NLOW project event</a:t>
            </a:r>
            <a:endParaRPr lang="en-GB" sz="1100" dirty="0">
              <a:solidFill>
                <a:schemeClr val="bg1"/>
              </a:solidFill>
              <a:latin typeface="Aptos" panose="020B0004020202020204" pitchFamily="34" charset="0"/>
            </a:endParaRPr>
          </a:p>
        </p:txBody>
      </p:sp>
    </p:spTree>
    <p:extLst>
      <p:ext uri="{BB962C8B-B14F-4D97-AF65-F5344CB8AC3E}">
        <p14:creationId xmlns:p14="http://schemas.microsoft.com/office/powerpoint/2010/main" val="3473297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858164-16B3-14FF-119A-2628F2D73CDF}"/>
              </a:ext>
            </a:extLst>
          </p:cNvPr>
          <p:cNvSpPr txBox="1"/>
          <p:nvPr/>
        </p:nvSpPr>
        <p:spPr>
          <a:xfrm>
            <a:off x="1957589" y="391959"/>
            <a:ext cx="4351138" cy="923330"/>
          </a:xfrm>
          <a:prstGeom prst="rect">
            <a:avLst/>
          </a:prstGeom>
          <a:noFill/>
        </p:spPr>
        <p:txBody>
          <a:bodyPr wrap="square" rtlCol="0">
            <a:spAutoFit/>
          </a:bodyPr>
          <a:lstStyle/>
          <a:p>
            <a:pPr algn="r"/>
            <a:r>
              <a:rPr lang="en-US" b="1" dirty="0">
                <a:solidFill>
                  <a:srgbClr val="189592"/>
                </a:solidFill>
                <a:latin typeface="Aptos" panose="020B0004020202020204" pitchFamily="34" charset="0"/>
              </a:rPr>
              <a:t>Hear from our staff</a:t>
            </a:r>
          </a:p>
          <a:p>
            <a:pPr algn="r"/>
            <a:r>
              <a:rPr lang="en-US" sz="1100" dirty="0">
                <a:latin typeface="Aptos" panose="020B0004020202020204" pitchFamily="34" charset="0"/>
              </a:rPr>
              <a:t>Don’t just take our word for it. Here, Rachael, our Senior Community Development Officer, explains why you should consider working for Cambridgeshire ACRE</a:t>
            </a:r>
            <a:r>
              <a:rPr lang="en-US" sz="1200" dirty="0">
                <a:latin typeface="Aptos" panose="020B0004020202020204" pitchFamily="34" charset="0"/>
              </a:rPr>
              <a:t>.</a:t>
            </a:r>
          </a:p>
        </p:txBody>
      </p:sp>
      <p:sp>
        <p:nvSpPr>
          <p:cNvPr id="4" name="TextBox 3">
            <a:extLst>
              <a:ext uri="{FF2B5EF4-FFF2-40B4-BE49-F238E27FC236}">
                <a16:creationId xmlns:a16="http://schemas.microsoft.com/office/drawing/2014/main" id="{A8E94BD0-7FB7-CF17-381B-85286A5B2122}"/>
              </a:ext>
            </a:extLst>
          </p:cNvPr>
          <p:cNvSpPr txBox="1"/>
          <p:nvPr/>
        </p:nvSpPr>
        <p:spPr>
          <a:xfrm>
            <a:off x="3608727" y="1731263"/>
            <a:ext cx="2700000" cy="2970044"/>
          </a:xfrm>
          <a:prstGeom prst="rect">
            <a:avLst/>
          </a:prstGeom>
          <a:noFill/>
        </p:spPr>
        <p:txBody>
          <a:bodyPr wrap="square" rtlCol="0">
            <a:spAutoFit/>
          </a:bodyPr>
          <a:lstStyle/>
          <a:p>
            <a:pPr marL="230400"/>
            <a:r>
              <a:rPr lang="en-US" sz="1100" dirty="0">
                <a:latin typeface="Aptos" panose="020B0004020202020204" pitchFamily="34" charset="0"/>
              </a:rPr>
              <a:t>I am supported to develop missing skills and identify training needs. I have received a wide range of training including community development theory, film making, volunteer management and use of social media. Staff are always happy to share their skills and experience. It is a friendly place to work.</a:t>
            </a:r>
            <a:endParaRPr lang="en-US" sz="1100" b="1" dirty="0">
              <a:solidFill>
                <a:srgbClr val="189592"/>
              </a:solidFill>
              <a:latin typeface="Aptos" panose="020B0004020202020204" pitchFamily="34" charset="0"/>
            </a:endParaRPr>
          </a:p>
          <a:p>
            <a:endParaRPr lang="en-US" sz="1100" b="1" dirty="0">
              <a:solidFill>
                <a:srgbClr val="189592"/>
              </a:solidFill>
              <a:latin typeface="Aptos" panose="020B0004020202020204" pitchFamily="34" charset="0"/>
            </a:endParaRPr>
          </a:p>
          <a:p>
            <a:pPr marL="228600" indent="-228600">
              <a:buFont typeface="+mj-lt"/>
              <a:buAutoNum type="arabicPeriod" startAt="4"/>
            </a:pPr>
            <a:r>
              <a:rPr lang="en-US" sz="1100" b="1" dirty="0">
                <a:solidFill>
                  <a:srgbClr val="189592"/>
                </a:solidFill>
                <a:latin typeface="Aptos" panose="020B0004020202020204" pitchFamily="34" charset="0"/>
              </a:rPr>
              <a:t>Why would you recommend that people apply for a job at Cambridgeshire ACRE?</a:t>
            </a:r>
          </a:p>
          <a:p>
            <a:pPr marL="230400"/>
            <a:r>
              <a:rPr lang="en-US" sz="1100" dirty="0">
                <a:latin typeface="Aptos" panose="020B0004020202020204" pitchFamily="34" charset="0"/>
              </a:rPr>
              <a:t>Working at Cambridgeshire ACRE will give you a rewarding job; friendly &amp; supportive colleagues and a flexible working life.</a:t>
            </a:r>
          </a:p>
        </p:txBody>
      </p:sp>
      <p:sp>
        <p:nvSpPr>
          <p:cNvPr id="5" name="TextBox 4">
            <a:extLst>
              <a:ext uri="{FF2B5EF4-FFF2-40B4-BE49-F238E27FC236}">
                <a16:creationId xmlns:a16="http://schemas.microsoft.com/office/drawing/2014/main" id="{AF6C0537-793D-18FC-23EE-B9F1A38086DF}"/>
              </a:ext>
            </a:extLst>
          </p:cNvPr>
          <p:cNvSpPr txBox="1"/>
          <p:nvPr/>
        </p:nvSpPr>
        <p:spPr>
          <a:xfrm>
            <a:off x="563730" y="1725613"/>
            <a:ext cx="2700000" cy="6186309"/>
          </a:xfrm>
          <a:prstGeom prst="rect">
            <a:avLst/>
          </a:prstGeom>
          <a:noFill/>
        </p:spPr>
        <p:txBody>
          <a:bodyPr wrap="square" rtlCol="0">
            <a:spAutoFit/>
          </a:bodyPr>
          <a:lstStyle/>
          <a:p>
            <a:pPr marL="228600" indent="-228600">
              <a:buFont typeface="+mj-lt"/>
              <a:buAutoNum type="arabicPeriod"/>
            </a:pPr>
            <a:r>
              <a:rPr lang="en-US" sz="1100" b="1" dirty="0">
                <a:solidFill>
                  <a:srgbClr val="189592"/>
                </a:solidFill>
                <a:latin typeface="Aptos" panose="020B0004020202020204" pitchFamily="34" charset="0"/>
              </a:rPr>
              <a:t>What attracted you to apply for a job at Cambridgeshire ACRE?</a:t>
            </a:r>
          </a:p>
          <a:p>
            <a:pPr marL="230400" lvl="1"/>
            <a:r>
              <a:rPr lang="en-US" sz="1100" dirty="0">
                <a:latin typeface="Aptos" panose="020B0004020202020204" pitchFamily="34" charset="0"/>
              </a:rPr>
              <a:t>The job I applied for combined two of my skills - gardening and teaching. Cambridgeshire ACRE supported me to get back into the world of work after taking 10 years out to raise a family.</a:t>
            </a:r>
          </a:p>
          <a:p>
            <a:pPr marL="228600" indent="-228600">
              <a:buFont typeface="+mj-lt"/>
              <a:buAutoNum type="arabicPeriod"/>
            </a:pPr>
            <a:endParaRPr lang="en-US" sz="1100" b="1" dirty="0">
              <a:solidFill>
                <a:srgbClr val="189592"/>
              </a:solidFill>
              <a:latin typeface="Aptos" panose="020B0004020202020204" pitchFamily="34" charset="0"/>
            </a:endParaRPr>
          </a:p>
          <a:p>
            <a:pPr marL="228600" indent="-228600">
              <a:buFont typeface="+mj-lt"/>
              <a:buAutoNum type="arabicPeriod"/>
            </a:pPr>
            <a:r>
              <a:rPr lang="en-US" sz="1100" b="1" dirty="0">
                <a:solidFill>
                  <a:srgbClr val="189592"/>
                </a:solidFill>
                <a:latin typeface="Aptos" panose="020B0004020202020204" pitchFamily="34" charset="0"/>
              </a:rPr>
              <a:t>What are the aspect of your job that you enjoy most?</a:t>
            </a:r>
          </a:p>
          <a:p>
            <a:pPr marL="230400" lvl="1"/>
            <a:r>
              <a:rPr lang="en-US" sz="1100" dirty="0">
                <a:latin typeface="Aptos" panose="020B0004020202020204" pitchFamily="34" charset="0"/>
              </a:rPr>
              <a:t>I get huge enjoyment out of working with people. It is great being able to give somebody the information and support they need to enable them to  achieve something in their community. I love working with volunteers – I am always amazed at their generosity of spirit, and they make me laugh in so many ways.  There are great people out there and this job helps you to connect with them. I feel I am trusted to manage the development and delivery of work programmes and like finding interesting and creative ways to solve the challenges this presents. </a:t>
            </a:r>
          </a:p>
          <a:p>
            <a:pPr marL="230400" lvl="1"/>
            <a:endParaRPr lang="en-US" sz="1100" dirty="0">
              <a:latin typeface="Aptos" panose="020B0004020202020204" pitchFamily="34" charset="0"/>
            </a:endParaRPr>
          </a:p>
          <a:p>
            <a:pPr marL="228600" indent="-228600">
              <a:buFont typeface="+mj-lt"/>
              <a:buAutoNum type="arabicPeriod"/>
            </a:pPr>
            <a:r>
              <a:rPr lang="en-US" sz="1100" b="1" dirty="0">
                <a:solidFill>
                  <a:srgbClr val="189592"/>
                </a:solidFill>
                <a:latin typeface="Aptos" panose="020B0004020202020204" pitchFamily="34" charset="0"/>
              </a:rPr>
              <a:t>What opportunities have there been for you to develop your skills and experience whilst working for the organisation?</a:t>
            </a:r>
          </a:p>
          <a:p>
            <a:pPr marL="230400" lvl="1"/>
            <a:r>
              <a:rPr lang="en-US" sz="1100" dirty="0">
                <a:latin typeface="Aptos" panose="020B0004020202020204" pitchFamily="34" charset="0"/>
              </a:rPr>
              <a:t>Cambridgeshire ACRE gives me such a wide variety of work that my knowledge, skills and experience are constantly growing. </a:t>
            </a:r>
          </a:p>
        </p:txBody>
      </p:sp>
      <p:pic>
        <p:nvPicPr>
          <p:cNvPr id="10" name="Picture 9" descr="A colorful circle with black background&#10;&#10;Description automatically generated">
            <a:extLst>
              <a:ext uri="{FF2B5EF4-FFF2-40B4-BE49-F238E27FC236}">
                <a16:creationId xmlns:a16="http://schemas.microsoft.com/office/drawing/2014/main" id="{A1BACD56-868B-FEBD-A034-62240E5D1A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566" y="391959"/>
            <a:ext cx="900000" cy="892663"/>
          </a:xfrm>
          <a:prstGeom prst="rect">
            <a:avLst/>
          </a:prstGeom>
        </p:spPr>
      </p:pic>
      <p:pic>
        <p:nvPicPr>
          <p:cNvPr id="3" name="Picture 2">
            <a:extLst>
              <a:ext uri="{FF2B5EF4-FFF2-40B4-BE49-F238E27FC236}">
                <a16:creationId xmlns:a16="http://schemas.microsoft.com/office/drawing/2014/main" id="{F193D257-68EE-D54B-FE7C-5BD5209288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888" r="26843"/>
          <a:stretch>
            <a:fillRect/>
          </a:stretch>
        </p:blipFill>
        <p:spPr bwMode="auto">
          <a:xfrm>
            <a:off x="3853330" y="5912285"/>
            <a:ext cx="3008587" cy="39937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1797910-233B-C068-B215-CC73E39C7BAA}"/>
              </a:ext>
            </a:extLst>
          </p:cNvPr>
          <p:cNvSpPr txBox="1"/>
          <p:nvPr/>
        </p:nvSpPr>
        <p:spPr>
          <a:xfrm>
            <a:off x="3895472" y="6091758"/>
            <a:ext cx="3008587" cy="430887"/>
          </a:xfrm>
          <a:prstGeom prst="rect">
            <a:avLst/>
          </a:prstGeom>
          <a:noFill/>
          <a:ln>
            <a:noFill/>
          </a:ln>
        </p:spPr>
        <p:txBody>
          <a:bodyPr wrap="square" rtlCol="0">
            <a:spAutoFit/>
          </a:bodyPr>
          <a:lstStyle/>
          <a:p>
            <a:r>
              <a:rPr lang="en-US" sz="1100" b="1" dirty="0">
                <a:latin typeface="Aptos" panose="020B0004020202020204" pitchFamily="34" charset="0"/>
              </a:rPr>
              <a:t>Cambridgeshire ACRE Senior Community Development Officer, Rachael</a:t>
            </a:r>
            <a:endParaRPr lang="en-GB" sz="1100" b="1" dirty="0">
              <a:latin typeface="Aptos" panose="020B0004020202020204" pitchFamily="34" charset="0"/>
            </a:endParaRPr>
          </a:p>
        </p:txBody>
      </p:sp>
    </p:spTree>
    <p:extLst>
      <p:ext uri="{BB962C8B-B14F-4D97-AF65-F5344CB8AC3E}">
        <p14:creationId xmlns:p14="http://schemas.microsoft.com/office/powerpoint/2010/main" val="2369889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858164-16B3-14FF-119A-2628F2D73CDF}"/>
              </a:ext>
            </a:extLst>
          </p:cNvPr>
          <p:cNvSpPr txBox="1"/>
          <p:nvPr/>
        </p:nvSpPr>
        <p:spPr>
          <a:xfrm>
            <a:off x="1957589" y="391959"/>
            <a:ext cx="4351138" cy="877163"/>
          </a:xfrm>
          <a:prstGeom prst="rect">
            <a:avLst/>
          </a:prstGeom>
          <a:noFill/>
        </p:spPr>
        <p:txBody>
          <a:bodyPr wrap="square" rtlCol="0">
            <a:spAutoFit/>
          </a:bodyPr>
          <a:lstStyle/>
          <a:p>
            <a:pPr algn="r"/>
            <a:r>
              <a:rPr lang="en-US" b="1" dirty="0">
                <a:solidFill>
                  <a:srgbClr val="189592"/>
                </a:solidFill>
                <a:latin typeface="Aptos" panose="020B0004020202020204" pitchFamily="34" charset="0"/>
              </a:rPr>
              <a:t>Hear from our staff</a:t>
            </a:r>
          </a:p>
          <a:p>
            <a:pPr algn="r"/>
            <a:r>
              <a:rPr lang="en-US" sz="1100" dirty="0">
                <a:latin typeface="Aptos" panose="020B0004020202020204" pitchFamily="34" charset="0"/>
              </a:rPr>
              <a:t>Don’t just take our word for it. Here, Lisa, our Community Development Officer, explains why you should consider working for Cambridgeshire ACRE.</a:t>
            </a:r>
          </a:p>
        </p:txBody>
      </p:sp>
      <p:sp>
        <p:nvSpPr>
          <p:cNvPr id="4" name="TextBox 3">
            <a:extLst>
              <a:ext uri="{FF2B5EF4-FFF2-40B4-BE49-F238E27FC236}">
                <a16:creationId xmlns:a16="http://schemas.microsoft.com/office/drawing/2014/main" id="{A8E94BD0-7FB7-CF17-381B-85286A5B2122}"/>
              </a:ext>
            </a:extLst>
          </p:cNvPr>
          <p:cNvSpPr txBox="1"/>
          <p:nvPr/>
        </p:nvSpPr>
        <p:spPr>
          <a:xfrm>
            <a:off x="3608727" y="1731263"/>
            <a:ext cx="2700000" cy="2800767"/>
          </a:xfrm>
          <a:prstGeom prst="rect">
            <a:avLst/>
          </a:prstGeom>
          <a:noFill/>
        </p:spPr>
        <p:txBody>
          <a:bodyPr wrap="square" rtlCol="0">
            <a:spAutoFit/>
          </a:bodyPr>
          <a:lstStyle/>
          <a:p>
            <a:pPr marL="228600" indent="-228600">
              <a:buFont typeface="+mj-lt"/>
              <a:buAutoNum type="arabicPeriod" startAt="4"/>
            </a:pPr>
            <a:r>
              <a:rPr lang="en-US" sz="1100" b="1" dirty="0">
                <a:solidFill>
                  <a:srgbClr val="189592"/>
                </a:solidFill>
                <a:latin typeface="Aptos" panose="020B0004020202020204" pitchFamily="34" charset="0"/>
              </a:rPr>
              <a:t>Why would you recommend that people apply for a job at Cambridgeshire ACRE?</a:t>
            </a:r>
          </a:p>
          <a:p>
            <a:pPr marL="230400"/>
            <a:r>
              <a:rPr lang="en-US" sz="1100" dirty="0">
                <a:latin typeface="Aptos" panose="020B0004020202020204" pitchFamily="34" charset="0"/>
              </a:rPr>
              <a:t>Applying for a job with Cambridgeshire ACRE is a great opportunity to work for an organisation committed to rural community development enabling you to directly make a difference in people’s lives. The Charity is well respected in the voluntary sector and has a long history of supporting communities. I have found the organisation to be a very responsive employer that has supported me to grow and improve in my role. </a:t>
            </a:r>
          </a:p>
        </p:txBody>
      </p:sp>
      <p:sp>
        <p:nvSpPr>
          <p:cNvPr id="5" name="TextBox 4">
            <a:extLst>
              <a:ext uri="{FF2B5EF4-FFF2-40B4-BE49-F238E27FC236}">
                <a16:creationId xmlns:a16="http://schemas.microsoft.com/office/drawing/2014/main" id="{AF6C0537-793D-18FC-23EE-B9F1A38086DF}"/>
              </a:ext>
            </a:extLst>
          </p:cNvPr>
          <p:cNvSpPr txBox="1"/>
          <p:nvPr/>
        </p:nvSpPr>
        <p:spPr>
          <a:xfrm>
            <a:off x="563730" y="1725613"/>
            <a:ext cx="2700000" cy="6863417"/>
          </a:xfrm>
          <a:prstGeom prst="rect">
            <a:avLst/>
          </a:prstGeom>
          <a:noFill/>
        </p:spPr>
        <p:txBody>
          <a:bodyPr wrap="square" rtlCol="0">
            <a:spAutoFit/>
          </a:bodyPr>
          <a:lstStyle/>
          <a:p>
            <a:pPr marL="228600" indent="-228600">
              <a:buFont typeface="+mj-lt"/>
              <a:buAutoNum type="arabicPeriod"/>
            </a:pPr>
            <a:r>
              <a:rPr lang="en-US" sz="1100" b="1" dirty="0">
                <a:solidFill>
                  <a:srgbClr val="189592"/>
                </a:solidFill>
                <a:latin typeface="Aptos" panose="020B0004020202020204" pitchFamily="34" charset="0"/>
              </a:rPr>
              <a:t>What attracted you to apply for a job at Cambridgeshire ACRE?</a:t>
            </a:r>
          </a:p>
          <a:p>
            <a:pPr marL="230400" lvl="1"/>
            <a:r>
              <a:rPr lang="en-US" sz="1100" dirty="0">
                <a:latin typeface="Aptos" panose="020B0004020202020204" pitchFamily="34" charset="0"/>
              </a:rPr>
              <a:t>I was looking for a job where I could work closely with communities, Cambridgeshire ACRE has a long and trusted history of working effectively with parishes, local charities and community groups. They are well-known and respected in the voluntary sector.</a:t>
            </a:r>
          </a:p>
          <a:p>
            <a:pPr marL="230400" lvl="1"/>
            <a:endParaRPr lang="en-US" sz="1100" b="1" dirty="0">
              <a:solidFill>
                <a:srgbClr val="189592"/>
              </a:solidFill>
              <a:latin typeface="Aptos" panose="020B0004020202020204" pitchFamily="34" charset="0"/>
            </a:endParaRPr>
          </a:p>
          <a:p>
            <a:pPr marL="228600" indent="-228600">
              <a:buFont typeface="+mj-lt"/>
              <a:buAutoNum type="arabicPeriod"/>
            </a:pPr>
            <a:r>
              <a:rPr lang="en-US" sz="1100" b="1" dirty="0">
                <a:solidFill>
                  <a:srgbClr val="189592"/>
                </a:solidFill>
                <a:latin typeface="Aptos" panose="020B0004020202020204" pitchFamily="34" charset="0"/>
              </a:rPr>
              <a:t>What are the aspect of your job that you enjoy most?</a:t>
            </a:r>
          </a:p>
          <a:p>
            <a:pPr marL="230400" lvl="1"/>
            <a:r>
              <a:rPr lang="en-US" sz="1100" dirty="0">
                <a:latin typeface="Aptos" panose="020B0004020202020204" pitchFamily="34" charset="0"/>
              </a:rPr>
              <a:t>My work is varied and I enjoy being involved in several different projects at a time. At the root of all our work is being able to help and support communities and families which gives me a great deal of satisfaction.  Community development has taught me you need to be adaptable to any situation; no two communities are alike and you need to be able to respond positively and proactively to get the very best out of people.</a:t>
            </a:r>
          </a:p>
          <a:p>
            <a:pPr marL="230400" lvl="1"/>
            <a:endParaRPr lang="en-US" sz="1100" dirty="0">
              <a:latin typeface="Aptos" panose="020B0004020202020204" pitchFamily="34" charset="0"/>
            </a:endParaRPr>
          </a:p>
          <a:p>
            <a:pPr marL="228600" indent="-228600">
              <a:buFont typeface="+mj-lt"/>
              <a:buAutoNum type="arabicPeriod"/>
            </a:pPr>
            <a:r>
              <a:rPr lang="en-US" sz="1100" b="1" dirty="0">
                <a:solidFill>
                  <a:srgbClr val="189592"/>
                </a:solidFill>
                <a:latin typeface="Aptos" panose="020B0004020202020204" pitchFamily="34" charset="0"/>
              </a:rPr>
              <a:t>What opportunities have there been for you to develop your skills and experience whilst working for the organisation?</a:t>
            </a:r>
          </a:p>
          <a:p>
            <a:pPr marL="230400" lvl="1"/>
            <a:r>
              <a:rPr lang="en-US" sz="1100" dirty="0">
                <a:latin typeface="Aptos" panose="020B0004020202020204" pitchFamily="34" charset="0"/>
              </a:rPr>
              <a:t>I have been able to increase my skill level and knowledge by working across different community development projects. This has been enhanced by attending training events, as well as self-directed learning. The annual performance review process allows time to reflect and set new challenges, so you continue to grow in your role. </a:t>
            </a:r>
          </a:p>
        </p:txBody>
      </p:sp>
      <p:pic>
        <p:nvPicPr>
          <p:cNvPr id="10" name="Picture 9" descr="A colorful circle with black background&#10;&#10;Description automatically generated">
            <a:extLst>
              <a:ext uri="{FF2B5EF4-FFF2-40B4-BE49-F238E27FC236}">
                <a16:creationId xmlns:a16="http://schemas.microsoft.com/office/drawing/2014/main" id="{A1BACD56-868B-FEBD-A034-62240E5D1A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566" y="391959"/>
            <a:ext cx="900000" cy="892663"/>
          </a:xfrm>
          <a:prstGeom prst="rect">
            <a:avLst/>
          </a:prstGeom>
        </p:spPr>
      </p:pic>
      <p:pic>
        <p:nvPicPr>
          <p:cNvPr id="3" name="Picture 2">
            <a:extLst>
              <a:ext uri="{FF2B5EF4-FFF2-40B4-BE49-F238E27FC236}">
                <a16:creationId xmlns:a16="http://schemas.microsoft.com/office/drawing/2014/main" id="{A197FAEA-B784-8C09-F0D8-E1CB74E32EEE}"/>
              </a:ext>
            </a:extLst>
          </p:cNvPr>
          <p:cNvPicPr>
            <a:picLocks noChangeAspect="1"/>
          </p:cNvPicPr>
          <p:nvPr/>
        </p:nvPicPr>
        <p:blipFill>
          <a:blip r:embed="rId3">
            <a:extLst>
              <a:ext uri="{28A0092B-C50C-407E-A947-70E740481C1C}">
                <a14:useLocalDpi xmlns:a14="http://schemas.microsoft.com/office/drawing/2010/main" val="0"/>
              </a:ext>
            </a:extLst>
          </a:blip>
          <a:srcRect l="25007" r="29080"/>
          <a:stretch>
            <a:fillRect/>
          </a:stretch>
        </p:blipFill>
        <p:spPr>
          <a:xfrm>
            <a:off x="3708400" y="5333987"/>
            <a:ext cx="3149600" cy="4572013"/>
          </a:xfrm>
          <a:prstGeom prst="rect">
            <a:avLst/>
          </a:prstGeom>
        </p:spPr>
      </p:pic>
      <p:sp>
        <p:nvSpPr>
          <p:cNvPr id="6" name="TextBox 5">
            <a:extLst>
              <a:ext uri="{FF2B5EF4-FFF2-40B4-BE49-F238E27FC236}">
                <a16:creationId xmlns:a16="http://schemas.microsoft.com/office/drawing/2014/main" id="{CC3CBC8A-C4AE-A98D-45E8-B6667B1CA0FC}"/>
              </a:ext>
            </a:extLst>
          </p:cNvPr>
          <p:cNvSpPr txBox="1"/>
          <p:nvPr/>
        </p:nvSpPr>
        <p:spPr>
          <a:xfrm>
            <a:off x="3926227" y="9188889"/>
            <a:ext cx="2717442" cy="430887"/>
          </a:xfrm>
          <a:prstGeom prst="rect">
            <a:avLst/>
          </a:prstGeom>
          <a:noFill/>
        </p:spPr>
        <p:txBody>
          <a:bodyPr wrap="square" rtlCol="0">
            <a:spAutoFit/>
          </a:bodyPr>
          <a:lstStyle/>
          <a:p>
            <a:r>
              <a:rPr lang="en-US" sz="1100" b="1" dirty="0">
                <a:solidFill>
                  <a:schemeClr val="bg1"/>
                </a:solidFill>
                <a:latin typeface="Aptos" panose="020B0004020202020204" pitchFamily="34" charset="0"/>
              </a:rPr>
              <a:t>Cambridgeshire ACRE Community Development Officer, Lisa</a:t>
            </a:r>
            <a:endParaRPr lang="en-GB" sz="1100" b="1" dirty="0">
              <a:solidFill>
                <a:schemeClr val="bg1"/>
              </a:solidFill>
              <a:latin typeface="Aptos" panose="020B0004020202020204" pitchFamily="34" charset="0"/>
            </a:endParaRPr>
          </a:p>
        </p:txBody>
      </p:sp>
    </p:spTree>
    <p:extLst>
      <p:ext uri="{BB962C8B-B14F-4D97-AF65-F5344CB8AC3E}">
        <p14:creationId xmlns:p14="http://schemas.microsoft.com/office/powerpoint/2010/main" val="1738840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6C0537-793D-18FC-23EE-B9F1A38086DF}"/>
              </a:ext>
            </a:extLst>
          </p:cNvPr>
          <p:cNvSpPr txBox="1"/>
          <p:nvPr/>
        </p:nvSpPr>
        <p:spPr>
          <a:xfrm>
            <a:off x="565012" y="2085975"/>
            <a:ext cx="5759452" cy="2593018"/>
          </a:xfrm>
          <a:prstGeom prst="rect">
            <a:avLst/>
          </a:prstGeom>
          <a:noFill/>
        </p:spPr>
        <p:txBody>
          <a:bodyPr wrap="square" rtlCol="0">
            <a:spAutoFit/>
          </a:bodyPr>
          <a:lstStyle/>
          <a:p>
            <a:r>
              <a:rPr lang="en-US" sz="1300" b="1" dirty="0">
                <a:solidFill>
                  <a:srgbClr val="189592"/>
                </a:solidFill>
                <a:latin typeface="Aptos" panose="020B0004020202020204" pitchFamily="34" charset="0"/>
              </a:rPr>
              <a:t>Get in touch</a:t>
            </a:r>
          </a:p>
          <a:p>
            <a:endParaRPr lang="en-US" sz="1300" dirty="0">
              <a:solidFill>
                <a:srgbClr val="333333"/>
              </a:solidFill>
              <a:latin typeface="Aptos" panose="020B0004020202020204" pitchFamily="34" charset="0"/>
            </a:endParaRPr>
          </a:p>
          <a:p>
            <a:pPr>
              <a:spcBef>
                <a:spcPts val="300"/>
              </a:spcBef>
              <a:spcAft>
                <a:spcPts val="300"/>
              </a:spcAft>
            </a:pPr>
            <a:r>
              <a:rPr lang="en-US" sz="1300" dirty="0">
                <a:solidFill>
                  <a:srgbClr val="333333"/>
                </a:solidFill>
                <a:latin typeface="Aptos" panose="020B0004020202020204" pitchFamily="34" charset="0"/>
              </a:rPr>
              <a:t>e-space North, 181 Wisbech Road, Littleport, Ely, CB6 1RA</a:t>
            </a:r>
          </a:p>
          <a:p>
            <a:pPr>
              <a:spcBef>
                <a:spcPts val="300"/>
              </a:spcBef>
              <a:spcAft>
                <a:spcPts val="300"/>
              </a:spcAft>
            </a:pPr>
            <a:r>
              <a:rPr lang="en-US" sz="1300" dirty="0">
                <a:solidFill>
                  <a:srgbClr val="333333"/>
                </a:solidFill>
                <a:latin typeface="Aptos" panose="020B0004020202020204" pitchFamily="34" charset="0"/>
              </a:rPr>
              <a:t>01353 860850</a:t>
            </a:r>
          </a:p>
          <a:p>
            <a:pPr>
              <a:spcBef>
                <a:spcPts val="300"/>
              </a:spcBef>
              <a:spcAft>
                <a:spcPts val="300"/>
              </a:spcAft>
            </a:pPr>
            <a:r>
              <a:rPr lang="en-US" sz="1300" dirty="0">
                <a:solidFill>
                  <a:srgbClr val="333333"/>
                </a:solidFill>
                <a:latin typeface="Aptos" panose="020B0004020202020204" pitchFamily="34" charset="0"/>
              </a:rPr>
              <a:t>www.cambsacre.org.uk</a:t>
            </a:r>
          </a:p>
          <a:p>
            <a:pPr>
              <a:spcBef>
                <a:spcPts val="300"/>
              </a:spcBef>
              <a:spcAft>
                <a:spcPts val="300"/>
              </a:spcAft>
            </a:pPr>
            <a:r>
              <a:rPr lang="en-US" sz="1300" dirty="0">
                <a:solidFill>
                  <a:srgbClr val="333333"/>
                </a:solidFill>
                <a:latin typeface="Aptos" panose="020B0004020202020204" pitchFamily="34" charset="0"/>
              </a:rPr>
              <a:t>enquiries@cambsacre.org.uk</a:t>
            </a:r>
          </a:p>
          <a:p>
            <a:pPr>
              <a:spcBef>
                <a:spcPts val="300"/>
              </a:spcBef>
              <a:spcAft>
                <a:spcPts val="300"/>
              </a:spcAft>
            </a:pPr>
            <a:r>
              <a:rPr lang="en-US" sz="1300" dirty="0">
                <a:solidFill>
                  <a:srgbClr val="333333"/>
                </a:solidFill>
                <a:latin typeface="Aptos" panose="020B0004020202020204" pitchFamily="34" charset="0"/>
              </a:rPr>
              <a:t>@cambsacre</a:t>
            </a:r>
          </a:p>
          <a:p>
            <a:pPr>
              <a:spcBef>
                <a:spcPts val="300"/>
              </a:spcBef>
              <a:spcAft>
                <a:spcPts val="300"/>
              </a:spcAft>
            </a:pPr>
            <a:endParaRPr lang="en-US" sz="1300" dirty="0">
              <a:solidFill>
                <a:srgbClr val="333333"/>
              </a:solidFill>
              <a:latin typeface="Aptos" panose="020B0004020202020204" pitchFamily="34" charset="0"/>
            </a:endParaRPr>
          </a:p>
          <a:p>
            <a:pPr>
              <a:spcBef>
                <a:spcPts val="300"/>
              </a:spcBef>
              <a:spcAft>
                <a:spcPts val="300"/>
              </a:spcAft>
            </a:pPr>
            <a:r>
              <a:rPr lang="en-US" sz="1300" dirty="0">
                <a:solidFill>
                  <a:srgbClr val="333333"/>
                </a:solidFill>
                <a:latin typeface="Aptos" panose="020B0004020202020204" pitchFamily="34" charset="0"/>
              </a:rPr>
              <a:t>Cambridgeshire ACRE is a Registered Charity No. 1074032 and a Company Limited by Guarantee No. 03690881</a:t>
            </a:r>
          </a:p>
        </p:txBody>
      </p:sp>
      <p:pic>
        <p:nvPicPr>
          <p:cNvPr id="9" name="Picture 8" descr="A black and orange logo&#10;&#10;Description automatically generated">
            <a:extLst>
              <a:ext uri="{FF2B5EF4-FFF2-40B4-BE49-F238E27FC236}">
                <a16:creationId xmlns:a16="http://schemas.microsoft.com/office/drawing/2014/main" id="{D96F86C2-D814-A5B0-48B0-DCFF93A89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012" y="644524"/>
            <a:ext cx="4680000" cy="1083189"/>
          </a:xfrm>
          <a:prstGeom prst="rect">
            <a:avLst/>
          </a:prstGeom>
        </p:spPr>
      </p:pic>
      <p:sp>
        <p:nvSpPr>
          <p:cNvPr id="3" name="TextBox 2">
            <a:extLst>
              <a:ext uri="{FF2B5EF4-FFF2-40B4-BE49-F238E27FC236}">
                <a16:creationId xmlns:a16="http://schemas.microsoft.com/office/drawing/2014/main" id="{D00666D4-1FBA-65CC-AD8B-2B65DDD2CECE}"/>
              </a:ext>
            </a:extLst>
          </p:cNvPr>
          <p:cNvSpPr txBox="1"/>
          <p:nvPr/>
        </p:nvSpPr>
        <p:spPr>
          <a:xfrm>
            <a:off x="127606" y="9010317"/>
            <a:ext cx="2377599" cy="769441"/>
          </a:xfrm>
          <a:prstGeom prst="rect">
            <a:avLst/>
          </a:prstGeom>
          <a:noFill/>
        </p:spPr>
        <p:txBody>
          <a:bodyPr wrap="square" rtlCol="0">
            <a:spAutoFit/>
          </a:bodyPr>
          <a:lstStyle/>
          <a:p>
            <a:r>
              <a:rPr lang="en-US" sz="1100" b="1" dirty="0">
                <a:solidFill>
                  <a:schemeClr val="bg1"/>
                </a:solidFill>
                <a:latin typeface="Aptos" panose="020B0004020202020204" pitchFamily="34" charset="0"/>
              </a:rPr>
              <a:t>HRH The Duke of Gloucester speaking with former Chairperson, Annie Blair, at our Centenary Celebration event</a:t>
            </a:r>
            <a:endParaRPr lang="en-GB" sz="1100" b="1" dirty="0">
              <a:solidFill>
                <a:schemeClr val="bg1"/>
              </a:solidFill>
              <a:latin typeface="Aptos" panose="020B0004020202020204" pitchFamily="34" charset="0"/>
            </a:endParaRPr>
          </a:p>
        </p:txBody>
      </p:sp>
      <p:pic>
        <p:nvPicPr>
          <p:cNvPr id="4" name="Picture 3">
            <a:extLst>
              <a:ext uri="{FF2B5EF4-FFF2-40B4-BE49-F238E27FC236}">
                <a16:creationId xmlns:a16="http://schemas.microsoft.com/office/drawing/2014/main" id="{B7441E31-C2DB-7889-35AE-C0E83EE21E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335569"/>
            <a:ext cx="6855035" cy="4570431"/>
          </a:xfrm>
          <a:prstGeom prst="rect">
            <a:avLst/>
          </a:prstGeom>
        </p:spPr>
      </p:pic>
      <p:sp>
        <p:nvSpPr>
          <p:cNvPr id="6" name="TextBox 5">
            <a:extLst>
              <a:ext uri="{FF2B5EF4-FFF2-40B4-BE49-F238E27FC236}">
                <a16:creationId xmlns:a16="http://schemas.microsoft.com/office/drawing/2014/main" id="{6CB13AD2-A64D-8D55-3E42-34EB509E948D}"/>
              </a:ext>
            </a:extLst>
          </p:cNvPr>
          <p:cNvSpPr txBox="1"/>
          <p:nvPr/>
        </p:nvSpPr>
        <p:spPr>
          <a:xfrm>
            <a:off x="4322344" y="5495076"/>
            <a:ext cx="2377599" cy="430887"/>
          </a:xfrm>
          <a:prstGeom prst="rect">
            <a:avLst/>
          </a:prstGeom>
          <a:noFill/>
        </p:spPr>
        <p:txBody>
          <a:bodyPr wrap="square" rtlCol="0">
            <a:spAutoFit/>
          </a:bodyPr>
          <a:lstStyle/>
          <a:p>
            <a:pPr algn="r"/>
            <a:r>
              <a:rPr lang="en-US" sz="1100" b="1" dirty="0">
                <a:solidFill>
                  <a:schemeClr val="bg1"/>
                </a:solidFill>
                <a:latin typeface="Aptos" panose="020B0004020202020204" pitchFamily="34" charset="0"/>
              </a:rPr>
              <a:t>Attendees at one of our Open for Nature events</a:t>
            </a:r>
            <a:endParaRPr lang="en-GB" sz="1100" b="1" dirty="0">
              <a:solidFill>
                <a:schemeClr val="bg1"/>
              </a:solidFill>
              <a:latin typeface="Aptos" panose="020B0004020202020204" pitchFamily="34" charset="0"/>
            </a:endParaRPr>
          </a:p>
        </p:txBody>
      </p:sp>
    </p:spTree>
    <p:extLst>
      <p:ext uri="{BB962C8B-B14F-4D97-AF65-F5344CB8AC3E}">
        <p14:creationId xmlns:p14="http://schemas.microsoft.com/office/powerpoint/2010/main" val="2535508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858164-16B3-14FF-119A-2628F2D73CDF}"/>
              </a:ext>
            </a:extLst>
          </p:cNvPr>
          <p:cNvSpPr txBox="1"/>
          <p:nvPr/>
        </p:nvSpPr>
        <p:spPr>
          <a:xfrm>
            <a:off x="549275" y="537376"/>
            <a:ext cx="3079689" cy="369332"/>
          </a:xfrm>
          <a:prstGeom prst="rect">
            <a:avLst/>
          </a:prstGeom>
          <a:noFill/>
        </p:spPr>
        <p:txBody>
          <a:bodyPr wrap="none" rtlCol="0">
            <a:spAutoFit/>
          </a:bodyPr>
          <a:lstStyle/>
          <a:p>
            <a:r>
              <a:rPr lang="en-US" b="1" dirty="0">
                <a:solidFill>
                  <a:srgbClr val="189592"/>
                </a:solidFill>
                <a:latin typeface="Aptos" panose="020B0004020202020204" pitchFamily="34" charset="0"/>
              </a:rPr>
              <a:t>Who we are and what we do</a:t>
            </a:r>
            <a:endParaRPr lang="en-GB" b="1" dirty="0">
              <a:solidFill>
                <a:srgbClr val="189592"/>
              </a:solidFill>
              <a:latin typeface="Aptos" panose="020B0004020202020204" pitchFamily="34" charset="0"/>
            </a:endParaRPr>
          </a:p>
        </p:txBody>
      </p:sp>
      <p:sp>
        <p:nvSpPr>
          <p:cNvPr id="4" name="TextBox 3">
            <a:extLst>
              <a:ext uri="{FF2B5EF4-FFF2-40B4-BE49-F238E27FC236}">
                <a16:creationId xmlns:a16="http://schemas.microsoft.com/office/drawing/2014/main" id="{A8E94BD0-7FB7-CF17-381B-85286A5B2122}"/>
              </a:ext>
            </a:extLst>
          </p:cNvPr>
          <p:cNvSpPr txBox="1"/>
          <p:nvPr/>
        </p:nvSpPr>
        <p:spPr>
          <a:xfrm>
            <a:off x="3608727" y="1540763"/>
            <a:ext cx="2700000" cy="3447098"/>
          </a:xfrm>
          <a:prstGeom prst="rect">
            <a:avLst/>
          </a:prstGeom>
          <a:noFill/>
        </p:spPr>
        <p:txBody>
          <a:bodyPr wrap="square" rtlCol="0">
            <a:spAutoFit/>
          </a:bodyPr>
          <a:lstStyle/>
          <a:p>
            <a:r>
              <a:rPr lang="en-US" sz="1400" b="1" dirty="0">
                <a:solidFill>
                  <a:srgbClr val="189592"/>
                </a:solidFill>
                <a:latin typeface="Aptos" panose="020B0004020202020204" pitchFamily="34" charset="0"/>
              </a:rPr>
              <a:t>Our mission</a:t>
            </a:r>
          </a:p>
          <a:p>
            <a:r>
              <a:rPr lang="en-US" sz="1100" dirty="0">
                <a:solidFill>
                  <a:srgbClr val="333333"/>
                </a:solidFill>
                <a:latin typeface="Aptos" panose="020B0004020202020204" pitchFamily="34" charset="0"/>
              </a:rPr>
              <a:t>To </a:t>
            </a:r>
            <a:r>
              <a:rPr lang="en-GB" sz="1100" dirty="0">
                <a:solidFill>
                  <a:srgbClr val="333333"/>
                </a:solidFill>
                <a:latin typeface="Aptos" panose="020B0004020202020204" pitchFamily="34" charset="0"/>
              </a:rPr>
              <a:t>inspire, lead and partner with rural communities, enabling local people to create positive, lasting change for themselves.</a:t>
            </a:r>
            <a:endParaRPr lang="en-US" sz="1100" dirty="0">
              <a:latin typeface="Aptos" panose="020B0004020202020204" pitchFamily="34" charset="0"/>
            </a:endParaRPr>
          </a:p>
          <a:p>
            <a:endParaRPr lang="en-US" sz="1100" dirty="0">
              <a:latin typeface="Aptos" panose="020B0004020202020204" pitchFamily="34" charset="0"/>
            </a:endParaRPr>
          </a:p>
          <a:p>
            <a:r>
              <a:rPr lang="en-US" sz="1400" b="1" dirty="0">
                <a:solidFill>
                  <a:srgbClr val="189592"/>
                </a:solidFill>
                <a:latin typeface="Aptos" panose="020B0004020202020204" pitchFamily="34" charset="0"/>
              </a:rPr>
              <a:t>Our vision</a:t>
            </a:r>
          </a:p>
          <a:p>
            <a:r>
              <a:rPr lang="en-GB" sz="1100" dirty="0">
                <a:solidFill>
                  <a:srgbClr val="333333"/>
                </a:solidFill>
                <a:latin typeface="Aptos" panose="020B0004020202020204" pitchFamily="34" charset="0"/>
              </a:rPr>
              <a:t>Rural communities across Cambridgeshire and Peterborough where people flourish, connections grow and everyone can thrive.</a:t>
            </a:r>
          </a:p>
          <a:p>
            <a:endParaRPr lang="en-GB" sz="1100" b="1" dirty="0">
              <a:solidFill>
                <a:srgbClr val="333333"/>
              </a:solidFill>
              <a:latin typeface="Aptos" panose="020B0004020202020204" pitchFamily="34" charset="0"/>
            </a:endParaRPr>
          </a:p>
          <a:p>
            <a:r>
              <a:rPr lang="en-US" sz="1400" b="1" dirty="0">
                <a:solidFill>
                  <a:srgbClr val="189592"/>
                </a:solidFill>
                <a:latin typeface="Aptos" panose="020B0004020202020204" pitchFamily="34" charset="0"/>
              </a:rPr>
              <a:t>Our purpose</a:t>
            </a:r>
          </a:p>
          <a:p>
            <a:r>
              <a:rPr lang="en-GB" sz="1100" dirty="0">
                <a:solidFill>
                  <a:srgbClr val="333333"/>
                </a:solidFill>
                <a:latin typeface="Aptos" panose="020B0004020202020204" pitchFamily="34" charset="0"/>
              </a:rPr>
              <a:t>We exist to empower rural communities. By offering specialist support, facilitating collaboration and championing local voices, we help communities tackle challenges confidently, sustainably and creatively.</a:t>
            </a:r>
            <a:endParaRPr lang="en-GB" sz="1100" dirty="0">
              <a:latin typeface="Aptos" panose="020B0004020202020204" pitchFamily="34" charset="0"/>
            </a:endParaRPr>
          </a:p>
        </p:txBody>
      </p:sp>
      <p:sp>
        <p:nvSpPr>
          <p:cNvPr id="5" name="TextBox 4">
            <a:extLst>
              <a:ext uri="{FF2B5EF4-FFF2-40B4-BE49-F238E27FC236}">
                <a16:creationId xmlns:a16="http://schemas.microsoft.com/office/drawing/2014/main" id="{AF6C0537-793D-18FC-23EE-B9F1A38086DF}"/>
              </a:ext>
            </a:extLst>
          </p:cNvPr>
          <p:cNvSpPr txBox="1"/>
          <p:nvPr/>
        </p:nvSpPr>
        <p:spPr>
          <a:xfrm>
            <a:off x="549275" y="1545307"/>
            <a:ext cx="2700000" cy="3477875"/>
          </a:xfrm>
          <a:prstGeom prst="rect">
            <a:avLst/>
          </a:prstGeom>
          <a:noFill/>
        </p:spPr>
        <p:txBody>
          <a:bodyPr wrap="square" rtlCol="0">
            <a:spAutoFit/>
          </a:bodyPr>
          <a:lstStyle/>
          <a:p>
            <a:r>
              <a:rPr lang="en-US" sz="1100" dirty="0">
                <a:solidFill>
                  <a:srgbClr val="333333"/>
                </a:solidFill>
                <a:latin typeface="Aptos" panose="020B0004020202020204" pitchFamily="34" charset="0"/>
              </a:rPr>
              <a:t>Established in 1924, Cambridgeshire ACRE is a charity that works alongside the rural communities of Cambridgeshire and Peterborough. We help them take action to make positive changes to their local </a:t>
            </a:r>
            <a:r>
              <a:rPr lang="en-US" sz="1100" dirty="0" err="1">
                <a:solidFill>
                  <a:srgbClr val="333333"/>
                </a:solidFill>
                <a:latin typeface="Aptos" panose="020B0004020202020204" pitchFamily="34" charset="0"/>
              </a:rPr>
              <a:t>neighbourhoods</a:t>
            </a:r>
            <a:r>
              <a:rPr lang="en-US" sz="1100" dirty="0">
                <a:solidFill>
                  <a:srgbClr val="333333"/>
                </a:solidFill>
                <a:latin typeface="Aptos" panose="020B0004020202020204" pitchFamily="34" charset="0"/>
              </a:rPr>
              <a:t>.</a:t>
            </a:r>
          </a:p>
          <a:p>
            <a:endParaRPr lang="en-US" sz="1100" dirty="0">
              <a:solidFill>
                <a:srgbClr val="333333"/>
              </a:solidFill>
              <a:latin typeface="Aptos" panose="020B0004020202020204" pitchFamily="34" charset="0"/>
            </a:endParaRPr>
          </a:p>
          <a:p>
            <a:r>
              <a:rPr lang="en-US" sz="1100" dirty="0">
                <a:solidFill>
                  <a:srgbClr val="333333"/>
                </a:solidFill>
                <a:latin typeface="Aptos" panose="020B0004020202020204" pitchFamily="34" charset="0"/>
              </a:rPr>
              <a:t>Whether it’s </a:t>
            </a:r>
            <a:r>
              <a:rPr lang="en-US" sz="1100" b="1" dirty="0">
                <a:solidFill>
                  <a:srgbClr val="333333"/>
                </a:solidFill>
                <a:latin typeface="Aptos" panose="020B0004020202020204" pitchFamily="34" charset="0"/>
              </a:rPr>
              <a:t>supporting volunteers </a:t>
            </a:r>
            <a:r>
              <a:rPr lang="en-US" sz="1100" dirty="0">
                <a:solidFill>
                  <a:srgbClr val="333333"/>
                </a:solidFill>
                <a:latin typeface="Aptos" panose="020B0004020202020204" pitchFamily="34" charset="0"/>
              </a:rPr>
              <a:t>to lead community projects, </a:t>
            </a:r>
            <a:r>
              <a:rPr lang="en-US" sz="1100" b="1" dirty="0">
                <a:solidFill>
                  <a:srgbClr val="333333"/>
                </a:solidFill>
                <a:latin typeface="Aptos" panose="020B0004020202020204" pitchFamily="34" charset="0"/>
              </a:rPr>
              <a:t>bringing local </a:t>
            </a:r>
            <a:r>
              <a:rPr lang="en-US" sz="1100" b="1" dirty="0" err="1">
                <a:solidFill>
                  <a:srgbClr val="333333"/>
                </a:solidFill>
                <a:latin typeface="Aptos" panose="020B0004020202020204" pitchFamily="34" charset="0"/>
              </a:rPr>
              <a:t>organisations</a:t>
            </a:r>
            <a:r>
              <a:rPr lang="en-US" sz="1100" b="1" dirty="0">
                <a:solidFill>
                  <a:srgbClr val="333333"/>
                </a:solidFill>
                <a:latin typeface="Aptos" panose="020B0004020202020204" pitchFamily="34" charset="0"/>
              </a:rPr>
              <a:t> together </a:t>
            </a:r>
            <a:r>
              <a:rPr lang="en-US" sz="1100" dirty="0">
                <a:solidFill>
                  <a:srgbClr val="333333"/>
                </a:solidFill>
                <a:latin typeface="Aptos" panose="020B0004020202020204" pitchFamily="34" charset="0"/>
              </a:rPr>
              <a:t>to drive meaningful change or </a:t>
            </a:r>
            <a:r>
              <a:rPr lang="en-US" sz="1100" b="1" dirty="0">
                <a:solidFill>
                  <a:srgbClr val="333333"/>
                </a:solidFill>
                <a:latin typeface="Aptos" panose="020B0004020202020204" pitchFamily="34" charset="0"/>
              </a:rPr>
              <a:t>amplifying the voices of our parish and community members</a:t>
            </a:r>
            <a:r>
              <a:rPr lang="en-US" sz="1100" dirty="0">
                <a:solidFill>
                  <a:srgbClr val="333333"/>
                </a:solidFill>
                <a:latin typeface="Aptos" panose="020B0004020202020204" pitchFamily="34" charset="0"/>
              </a:rPr>
              <a:t>, our charity is deeply embedded in rural community life.</a:t>
            </a:r>
          </a:p>
          <a:p>
            <a:endParaRPr lang="en-US" sz="1100" dirty="0">
              <a:solidFill>
                <a:srgbClr val="333333"/>
              </a:solidFill>
              <a:latin typeface="Aptos" panose="020B0004020202020204" pitchFamily="34" charset="0"/>
            </a:endParaRPr>
          </a:p>
          <a:p>
            <a:r>
              <a:rPr lang="en-US" sz="1100" dirty="0">
                <a:latin typeface="Aptos" panose="020B0004020202020204" pitchFamily="34" charset="0"/>
              </a:rPr>
              <a:t>With our support, residents, groups and partners can seize opportunities and </a:t>
            </a:r>
            <a:r>
              <a:rPr lang="en-US" sz="1100" dirty="0" err="1">
                <a:latin typeface="Aptos" panose="020B0004020202020204" pitchFamily="34" charset="0"/>
              </a:rPr>
              <a:t>realise</a:t>
            </a:r>
            <a:r>
              <a:rPr lang="en-US" sz="1100" dirty="0">
                <a:latin typeface="Aptos" panose="020B0004020202020204" pitchFamily="34" charset="0"/>
              </a:rPr>
              <a:t> their aspirations to improve the places, services, facilities and natural environments that are important to them.</a:t>
            </a:r>
            <a:endParaRPr lang="en-US" sz="1100" dirty="0">
              <a:solidFill>
                <a:srgbClr val="333333"/>
              </a:solidFill>
              <a:latin typeface="Aptos" panose="020B0004020202020204" pitchFamily="34" charset="0"/>
            </a:endParaRPr>
          </a:p>
        </p:txBody>
      </p:sp>
      <p:sp>
        <p:nvSpPr>
          <p:cNvPr id="8" name="TextBox 7">
            <a:extLst>
              <a:ext uri="{FF2B5EF4-FFF2-40B4-BE49-F238E27FC236}">
                <a16:creationId xmlns:a16="http://schemas.microsoft.com/office/drawing/2014/main" id="{A1281CEB-67E8-CAD5-D909-1B6935EC2E00}"/>
              </a:ext>
            </a:extLst>
          </p:cNvPr>
          <p:cNvSpPr txBox="1"/>
          <p:nvPr/>
        </p:nvSpPr>
        <p:spPr>
          <a:xfrm>
            <a:off x="3966694" y="9143999"/>
            <a:ext cx="2717442" cy="430887"/>
          </a:xfrm>
          <a:prstGeom prst="rect">
            <a:avLst/>
          </a:prstGeom>
          <a:noFill/>
        </p:spPr>
        <p:txBody>
          <a:bodyPr wrap="square" rtlCol="0">
            <a:spAutoFit/>
          </a:bodyPr>
          <a:lstStyle/>
          <a:p>
            <a:pPr algn="r"/>
            <a:r>
              <a:rPr lang="en-US" sz="1100" b="1" dirty="0">
                <a:solidFill>
                  <a:schemeClr val="bg1"/>
                </a:solidFill>
                <a:latin typeface="Aptos" panose="020B0004020202020204" pitchFamily="34" charset="0"/>
              </a:rPr>
              <a:t>Residents attending a Community Health &amp; Wellbeing Hub</a:t>
            </a:r>
            <a:endParaRPr lang="en-GB" sz="1100" b="1" dirty="0">
              <a:solidFill>
                <a:schemeClr val="bg1"/>
              </a:solidFill>
              <a:latin typeface="Aptos" panose="020B0004020202020204" pitchFamily="34" charset="0"/>
            </a:endParaRPr>
          </a:p>
        </p:txBody>
      </p:sp>
      <p:pic>
        <p:nvPicPr>
          <p:cNvPr id="10" name="Picture 9" descr="A colorful circle with black background&#10;&#10;Description automatically generated">
            <a:extLst>
              <a:ext uri="{FF2B5EF4-FFF2-40B4-BE49-F238E27FC236}">
                <a16:creationId xmlns:a16="http://schemas.microsoft.com/office/drawing/2014/main" id="{A1BACD56-868B-FEBD-A034-62240E5D1A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5415" y="275711"/>
            <a:ext cx="900000" cy="892663"/>
          </a:xfrm>
          <a:prstGeom prst="rect">
            <a:avLst/>
          </a:prstGeom>
        </p:spPr>
      </p:pic>
      <p:pic>
        <p:nvPicPr>
          <p:cNvPr id="3" name="Picture 2">
            <a:extLst>
              <a:ext uri="{FF2B5EF4-FFF2-40B4-BE49-F238E27FC236}">
                <a16:creationId xmlns:a16="http://schemas.microsoft.com/office/drawing/2014/main" id="{05407BD6-D218-5A53-93A2-F25C59B6B1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333990"/>
            <a:ext cx="6858000" cy="4572010"/>
          </a:xfrm>
          <a:prstGeom prst="rect">
            <a:avLst/>
          </a:prstGeom>
        </p:spPr>
      </p:pic>
      <p:sp>
        <p:nvSpPr>
          <p:cNvPr id="9" name="TextBox 8">
            <a:extLst>
              <a:ext uri="{FF2B5EF4-FFF2-40B4-BE49-F238E27FC236}">
                <a16:creationId xmlns:a16="http://schemas.microsoft.com/office/drawing/2014/main" id="{92A84041-5622-E6FD-FB80-DC33B508C802}"/>
              </a:ext>
            </a:extLst>
          </p:cNvPr>
          <p:cNvSpPr txBox="1"/>
          <p:nvPr/>
        </p:nvSpPr>
        <p:spPr>
          <a:xfrm>
            <a:off x="531833" y="9319657"/>
            <a:ext cx="2717442" cy="261610"/>
          </a:xfrm>
          <a:prstGeom prst="rect">
            <a:avLst/>
          </a:prstGeom>
          <a:noFill/>
        </p:spPr>
        <p:txBody>
          <a:bodyPr wrap="square" rtlCol="0">
            <a:spAutoFit/>
          </a:bodyPr>
          <a:lstStyle/>
          <a:p>
            <a:r>
              <a:rPr lang="en-US" sz="1100" b="1" dirty="0">
                <a:solidFill>
                  <a:schemeClr val="bg1"/>
                </a:solidFill>
                <a:latin typeface="Aptos" panose="020B0004020202020204" pitchFamily="34" charset="0"/>
              </a:rPr>
              <a:t>Volunteers on a guided walk</a:t>
            </a:r>
            <a:endParaRPr lang="en-GB" sz="1100" b="1" dirty="0">
              <a:solidFill>
                <a:schemeClr val="bg1"/>
              </a:solidFill>
              <a:latin typeface="Aptos" panose="020B0004020202020204" pitchFamily="34" charset="0"/>
            </a:endParaRPr>
          </a:p>
        </p:txBody>
      </p:sp>
    </p:spTree>
    <p:extLst>
      <p:ext uri="{BB962C8B-B14F-4D97-AF65-F5344CB8AC3E}">
        <p14:creationId xmlns:p14="http://schemas.microsoft.com/office/powerpoint/2010/main" val="3878229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DDDBF-B7BE-BAB6-B82E-9839B0B8AB6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1D9D44A-F02A-7B9F-1F1B-B608C031AA57}"/>
              </a:ext>
            </a:extLst>
          </p:cNvPr>
          <p:cNvSpPr txBox="1"/>
          <p:nvPr/>
        </p:nvSpPr>
        <p:spPr>
          <a:xfrm>
            <a:off x="1612901" y="408987"/>
            <a:ext cx="1524000" cy="369332"/>
          </a:xfrm>
          <a:prstGeom prst="rect">
            <a:avLst/>
          </a:prstGeom>
          <a:noFill/>
        </p:spPr>
        <p:txBody>
          <a:bodyPr wrap="square" rtlCol="0">
            <a:spAutoFit/>
          </a:bodyPr>
          <a:lstStyle/>
          <a:p>
            <a:r>
              <a:rPr lang="en-US" b="1" dirty="0">
                <a:solidFill>
                  <a:srgbClr val="189592"/>
                </a:solidFill>
                <a:latin typeface="Aptos" panose="020B0004020202020204" pitchFamily="34" charset="0"/>
              </a:rPr>
              <a:t>Our values</a:t>
            </a:r>
          </a:p>
        </p:txBody>
      </p:sp>
      <p:sp>
        <p:nvSpPr>
          <p:cNvPr id="5" name="TextBox 4">
            <a:extLst>
              <a:ext uri="{FF2B5EF4-FFF2-40B4-BE49-F238E27FC236}">
                <a16:creationId xmlns:a16="http://schemas.microsoft.com/office/drawing/2014/main" id="{8851B8FE-565B-C853-8ADC-8C2EC4046318}"/>
              </a:ext>
            </a:extLst>
          </p:cNvPr>
          <p:cNvSpPr txBox="1"/>
          <p:nvPr/>
        </p:nvSpPr>
        <p:spPr>
          <a:xfrm>
            <a:off x="558800" y="1531366"/>
            <a:ext cx="2700000" cy="7894469"/>
          </a:xfrm>
          <a:prstGeom prst="rect">
            <a:avLst/>
          </a:prstGeom>
          <a:noFill/>
        </p:spPr>
        <p:txBody>
          <a:bodyPr wrap="square" rtlCol="0">
            <a:spAutoFit/>
          </a:bodyPr>
          <a:lstStyle/>
          <a:p>
            <a:r>
              <a:rPr lang="en-GB" sz="1300" b="1" dirty="0">
                <a:solidFill>
                  <a:srgbClr val="189592"/>
                </a:solidFill>
                <a:latin typeface="Aptos" panose="020B0004020202020204" pitchFamily="34" charset="0"/>
              </a:rPr>
              <a:t>1. Empowerment</a:t>
            </a:r>
          </a:p>
          <a:p>
            <a:r>
              <a:rPr lang="en-GB" sz="1300" dirty="0">
                <a:solidFill>
                  <a:srgbClr val="333333"/>
                </a:solidFill>
                <a:latin typeface="Aptos" panose="020B0004020202020204" pitchFamily="34" charset="0"/>
              </a:rPr>
              <a:t>We believe rural communities hold the answers to their own success. Our role is to provide the tools, support and encouragement that enable local people to lead and act.</a:t>
            </a:r>
          </a:p>
          <a:p>
            <a:endParaRPr lang="en-GB" sz="1300" dirty="0">
              <a:solidFill>
                <a:srgbClr val="333333"/>
              </a:solidFill>
              <a:latin typeface="Aptos" panose="020B0004020202020204" pitchFamily="34" charset="0"/>
            </a:endParaRPr>
          </a:p>
          <a:p>
            <a:r>
              <a:rPr lang="en-GB" sz="1300" b="1" dirty="0">
                <a:solidFill>
                  <a:srgbClr val="189592"/>
                </a:solidFill>
                <a:latin typeface="Aptos" panose="020B0004020202020204" pitchFamily="34" charset="0"/>
              </a:rPr>
              <a:t>2. Collaboration</a:t>
            </a:r>
          </a:p>
          <a:p>
            <a:r>
              <a:rPr lang="en-GB" sz="1300" dirty="0">
                <a:solidFill>
                  <a:srgbClr val="333333"/>
                </a:solidFill>
                <a:latin typeface="Aptos" panose="020B0004020202020204" pitchFamily="34" charset="0"/>
              </a:rPr>
              <a:t>We achieve more together. Through genuine partnerships built on trust and understanding, we work alongside communities and stakeholders, pooling expertise and resources.</a:t>
            </a:r>
          </a:p>
          <a:p>
            <a:endParaRPr lang="en-GB" sz="1300" dirty="0">
              <a:solidFill>
                <a:srgbClr val="333333"/>
              </a:solidFill>
              <a:latin typeface="Aptos" panose="020B0004020202020204" pitchFamily="34" charset="0"/>
            </a:endParaRPr>
          </a:p>
          <a:p>
            <a:r>
              <a:rPr lang="en-GB" sz="1300" b="1" dirty="0">
                <a:solidFill>
                  <a:srgbClr val="189592"/>
                </a:solidFill>
                <a:latin typeface="Aptos" panose="020B0004020202020204" pitchFamily="34" charset="0"/>
              </a:rPr>
              <a:t>3. Integrity</a:t>
            </a:r>
          </a:p>
          <a:p>
            <a:r>
              <a:rPr lang="en-GB" sz="1300" dirty="0">
                <a:solidFill>
                  <a:srgbClr val="333333"/>
                </a:solidFill>
                <a:latin typeface="Aptos" panose="020B0004020202020204" pitchFamily="34" charset="0"/>
              </a:rPr>
              <a:t>Honesty, openness and accountability are non-negotiable. Communities trust us because we always act independently and ethically, placing their needs above all else.</a:t>
            </a:r>
          </a:p>
          <a:p>
            <a:endParaRPr lang="en-GB" sz="1300" dirty="0">
              <a:solidFill>
                <a:srgbClr val="333333"/>
              </a:solidFill>
              <a:latin typeface="Aptos" panose="020B0004020202020204" pitchFamily="34" charset="0"/>
            </a:endParaRPr>
          </a:p>
          <a:p>
            <a:r>
              <a:rPr lang="en-GB" sz="1300" b="1" dirty="0">
                <a:solidFill>
                  <a:srgbClr val="189592"/>
                </a:solidFill>
                <a:latin typeface="Aptos" panose="020B0004020202020204" pitchFamily="34" charset="0"/>
              </a:rPr>
              <a:t>4. Creativity</a:t>
            </a:r>
          </a:p>
          <a:p>
            <a:r>
              <a:rPr lang="en-GB" sz="1300" dirty="0">
                <a:solidFill>
                  <a:srgbClr val="333333"/>
                </a:solidFill>
                <a:latin typeface="Aptos" panose="020B0004020202020204" pitchFamily="34" charset="0"/>
              </a:rPr>
              <a:t>Innovation drives us forward. We proactively seek imaginative, effective solutions that address rural challenges sustainably and uniquely.</a:t>
            </a:r>
          </a:p>
          <a:p>
            <a:endParaRPr lang="en-GB" sz="1300" dirty="0">
              <a:solidFill>
                <a:srgbClr val="333333"/>
              </a:solidFill>
              <a:latin typeface="Aptos" panose="020B0004020202020204" pitchFamily="34" charset="0"/>
            </a:endParaRPr>
          </a:p>
          <a:p>
            <a:r>
              <a:rPr lang="en-GB" sz="1300" b="1" dirty="0">
                <a:solidFill>
                  <a:srgbClr val="189592"/>
                </a:solidFill>
                <a:latin typeface="Aptos" panose="020B0004020202020204" pitchFamily="34" charset="0"/>
              </a:rPr>
              <a:t>5. Commitment</a:t>
            </a:r>
          </a:p>
          <a:p>
            <a:r>
              <a:rPr lang="en-GB" sz="1300" dirty="0">
                <a:solidFill>
                  <a:srgbClr val="333333"/>
                </a:solidFill>
                <a:latin typeface="Aptos" panose="020B0004020202020204" pitchFamily="34" charset="0"/>
              </a:rPr>
              <a:t>Our dedication to rural communities runs deep. We remain proactive, reliable and driven, tirelessly advocating and working for a sustainable, inclusive future for rural Cambridgeshire and Peterborough.</a:t>
            </a:r>
          </a:p>
        </p:txBody>
      </p:sp>
      <p:pic>
        <p:nvPicPr>
          <p:cNvPr id="6" name="Picture 5" descr="A colorful circle with black background&#10;&#10;Description automatically generated">
            <a:extLst>
              <a:ext uri="{FF2B5EF4-FFF2-40B4-BE49-F238E27FC236}">
                <a16:creationId xmlns:a16="http://schemas.microsoft.com/office/drawing/2014/main" id="{8B3E2DB7-E6C4-0F06-79E8-21B14ACBCA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825" y="146121"/>
            <a:ext cx="900000" cy="892663"/>
          </a:xfrm>
          <a:prstGeom prst="rect">
            <a:avLst/>
          </a:prstGeom>
        </p:spPr>
      </p:pic>
      <p:pic>
        <p:nvPicPr>
          <p:cNvPr id="3" name="Picture 2" descr="A group of people running in front of a windmill&#10;&#10;AI-generated content may be incorrect.">
            <a:extLst>
              <a:ext uri="{FF2B5EF4-FFF2-40B4-BE49-F238E27FC236}">
                <a16:creationId xmlns:a16="http://schemas.microsoft.com/office/drawing/2014/main" id="{EACEE3A8-4E22-2498-9AA2-687D6762A0AE}"/>
              </a:ext>
            </a:extLst>
          </p:cNvPr>
          <p:cNvPicPr>
            <a:picLocks noChangeAspect="1"/>
          </p:cNvPicPr>
          <p:nvPr/>
        </p:nvPicPr>
        <p:blipFill>
          <a:blip r:embed="rId3">
            <a:extLst>
              <a:ext uri="{28A0092B-C50C-407E-A947-70E740481C1C}">
                <a14:useLocalDpi xmlns:a14="http://schemas.microsoft.com/office/drawing/2010/main" val="0"/>
              </a:ext>
            </a:extLst>
          </a:blip>
          <a:srcRect l="34211" t="1242" r="18299"/>
          <a:stretch>
            <a:fillRect/>
          </a:stretch>
        </p:blipFill>
        <p:spPr>
          <a:xfrm>
            <a:off x="3682800" y="-1"/>
            <a:ext cx="3175200" cy="9903583"/>
          </a:xfrm>
          <a:prstGeom prst="rect">
            <a:avLst/>
          </a:prstGeom>
        </p:spPr>
      </p:pic>
      <p:sp>
        <p:nvSpPr>
          <p:cNvPr id="8" name="TextBox 7">
            <a:extLst>
              <a:ext uri="{FF2B5EF4-FFF2-40B4-BE49-F238E27FC236}">
                <a16:creationId xmlns:a16="http://schemas.microsoft.com/office/drawing/2014/main" id="{303C2458-67D0-EF9B-AC5B-CA4DD9BBD305}"/>
              </a:ext>
            </a:extLst>
          </p:cNvPr>
          <p:cNvSpPr txBox="1"/>
          <p:nvPr/>
        </p:nvSpPr>
        <p:spPr>
          <a:xfrm>
            <a:off x="4076284" y="161565"/>
            <a:ext cx="2652784" cy="430887"/>
          </a:xfrm>
          <a:prstGeom prst="rect">
            <a:avLst/>
          </a:prstGeom>
          <a:noFill/>
        </p:spPr>
        <p:txBody>
          <a:bodyPr wrap="square" rtlCol="0">
            <a:spAutoFit/>
          </a:bodyPr>
          <a:lstStyle/>
          <a:p>
            <a:pPr algn="r"/>
            <a:r>
              <a:rPr lang="en-US" sz="1100" dirty="0">
                <a:latin typeface="Aptos" panose="020B0004020202020204" pitchFamily="34" charset="0"/>
              </a:rPr>
              <a:t>Young people taking part in one of our heritage projects</a:t>
            </a:r>
            <a:endParaRPr lang="en-GB" sz="1100" dirty="0">
              <a:latin typeface="Aptos" panose="020B0004020202020204" pitchFamily="34" charset="0"/>
            </a:endParaRPr>
          </a:p>
        </p:txBody>
      </p:sp>
    </p:spTree>
    <p:extLst>
      <p:ext uri="{BB962C8B-B14F-4D97-AF65-F5344CB8AC3E}">
        <p14:creationId xmlns:p14="http://schemas.microsoft.com/office/powerpoint/2010/main" val="3593362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858164-16B3-14FF-119A-2628F2D73CDF}"/>
              </a:ext>
            </a:extLst>
          </p:cNvPr>
          <p:cNvSpPr txBox="1"/>
          <p:nvPr/>
        </p:nvSpPr>
        <p:spPr>
          <a:xfrm>
            <a:off x="4272592" y="391959"/>
            <a:ext cx="2036135" cy="646331"/>
          </a:xfrm>
          <a:prstGeom prst="rect">
            <a:avLst/>
          </a:prstGeom>
          <a:noFill/>
        </p:spPr>
        <p:txBody>
          <a:bodyPr wrap="none" rtlCol="0">
            <a:spAutoFit/>
          </a:bodyPr>
          <a:lstStyle/>
          <a:p>
            <a:pPr algn="r"/>
            <a:r>
              <a:rPr lang="en-US" b="1" dirty="0">
                <a:solidFill>
                  <a:srgbClr val="189592"/>
                </a:solidFill>
                <a:latin typeface="Lato" panose="020F0502020204030203" pitchFamily="34" charset="0"/>
              </a:rPr>
              <a:t>Message from our</a:t>
            </a:r>
          </a:p>
          <a:p>
            <a:pPr algn="r"/>
            <a:r>
              <a:rPr lang="en-US" b="1" dirty="0">
                <a:solidFill>
                  <a:srgbClr val="189592"/>
                </a:solidFill>
                <a:latin typeface="Lato" panose="020F0502020204030203" pitchFamily="34" charset="0"/>
              </a:rPr>
              <a:t>Chief Executive</a:t>
            </a:r>
            <a:endParaRPr lang="en-GB" b="1" dirty="0">
              <a:solidFill>
                <a:srgbClr val="189592"/>
              </a:solidFill>
              <a:latin typeface="Lato" panose="020F0502020204030203" pitchFamily="34" charset="0"/>
            </a:endParaRPr>
          </a:p>
        </p:txBody>
      </p:sp>
      <p:pic>
        <p:nvPicPr>
          <p:cNvPr id="10" name="Picture 9" descr="A colorful circle with black background&#10;&#10;Description automatically generated">
            <a:extLst>
              <a:ext uri="{FF2B5EF4-FFF2-40B4-BE49-F238E27FC236}">
                <a16:creationId xmlns:a16="http://schemas.microsoft.com/office/drawing/2014/main" id="{A1BACD56-868B-FEBD-A034-62240E5D1A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566" y="268793"/>
            <a:ext cx="900000" cy="892663"/>
          </a:xfrm>
          <a:prstGeom prst="rect">
            <a:avLst/>
          </a:prstGeom>
        </p:spPr>
      </p:pic>
      <p:sp>
        <p:nvSpPr>
          <p:cNvPr id="3" name="TextBox 2">
            <a:extLst>
              <a:ext uri="{FF2B5EF4-FFF2-40B4-BE49-F238E27FC236}">
                <a16:creationId xmlns:a16="http://schemas.microsoft.com/office/drawing/2014/main" id="{FCF1A619-8C6A-3FE0-95EC-9F0C13E276C6}"/>
              </a:ext>
            </a:extLst>
          </p:cNvPr>
          <p:cNvSpPr txBox="1"/>
          <p:nvPr/>
        </p:nvSpPr>
        <p:spPr>
          <a:xfrm>
            <a:off x="3608726" y="1377925"/>
            <a:ext cx="2879725" cy="4093428"/>
          </a:xfrm>
          <a:prstGeom prst="rect">
            <a:avLst/>
          </a:prstGeom>
          <a:noFill/>
        </p:spPr>
        <p:txBody>
          <a:bodyPr wrap="square" rtlCol="0">
            <a:spAutoFit/>
          </a:bodyPr>
          <a:lstStyle/>
          <a:p>
            <a:r>
              <a:rPr lang="en-US" sz="1100" dirty="0">
                <a:latin typeface="Aptos" panose="020B0004020202020204" pitchFamily="34" charset="0"/>
              </a:rPr>
              <a:t>This is a fantastic opportunity for someone who enjoys working with people as much as they enjoy working outdoors. You will help communities take action, support volunteers, build relationships and deliver projects that make a visible difference to local environments.</a:t>
            </a:r>
          </a:p>
          <a:p>
            <a:endParaRPr lang="en-US" sz="1100" dirty="0">
              <a:latin typeface="Aptos" panose="020B0004020202020204" pitchFamily="34" charset="0"/>
            </a:endParaRPr>
          </a:p>
          <a:p>
            <a:r>
              <a:rPr lang="en-US" sz="1100" dirty="0">
                <a:latin typeface="Aptos" panose="020B0004020202020204" pitchFamily="34" charset="0"/>
              </a:rPr>
              <a:t>At Cambridgeshire ACRE, our staff are critical in making this happen. We are a friendly and supportive team that values your experience, skills and ideas. In return, we provide comprehensive induction, training and the flexibility needed to maintain a healthy work-life balance.</a:t>
            </a:r>
          </a:p>
          <a:p>
            <a:endParaRPr lang="en-US" sz="1100" dirty="0">
              <a:latin typeface="Aptos" panose="020B0004020202020204" pitchFamily="34" charset="0"/>
            </a:endParaRPr>
          </a:p>
          <a:p>
            <a:r>
              <a:rPr lang="en-US" sz="1100" dirty="0">
                <a:latin typeface="Aptos" panose="020B0004020202020204" pitchFamily="34" charset="0"/>
              </a:rPr>
              <a:t>I hope you will explore this information pack further and consider joining us. If you share our passion for supporting communities and creating positive environmental change, we would be delighted to hear from you.</a:t>
            </a:r>
          </a:p>
          <a:p>
            <a:endParaRPr lang="en-US" sz="1100" dirty="0">
              <a:solidFill>
                <a:srgbClr val="333333"/>
              </a:solidFill>
              <a:latin typeface="Aptos" panose="020B0004020202020204" pitchFamily="34" charset="0"/>
            </a:endParaRPr>
          </a:p>
          <a:p>
            <a:r>
              <a:rPr lang="en-US" b="1" dirty="0">
                <a:solidFill>
                  <a:srgbClr val="333333"/>
                </a:solidFill>
                <a:latin typeface="Segoe Script" panose="030B0504020000000003" pitchFamily="66" charset="0"/>
                <a:cs typeface="Dreaming Outloud Script Pro" panose="03050502040304050704" pitchFamily="66" charset="0"/>
              </a:rPr>
              <a:t>Hayley</a:t>
            </a:r>
          </a:p>
        </p:txBody>
      </p:sp>
      <p:pic>
        <p:nvPicPr>
          <p:cNvPr id="9" name="Picture 8">
            <a:extLst>
              <a:ext uri="{FF2B5EF4-FFF2-40B4-BE49-F238E27FC236}">
                <a16:creationId xmlns:a16="http://schemas.microsoft.com/office/drawing/2014/main" id="{41D8850D-8F43-D683-9F85-9BAD0716F4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9" y="5876007"/>
            <a:ext cx="6857361" cy="4561516"/>
          </a:xfrm>
          <a:prstGeom prst="rect">
            <a:avLst/>
          </a:prstGeom>
        </p:spPr>
      </p:pic>
      <p:sp>
        <p:nvSpPr>
          <p:cNvPr id="6" name="TextBox 5">
            <a:extLst>
              <a:ext uri="{FF2B5EF4-FFF2-40B4-BE49-F238E27FC236}">
                <a16:creationId xmlns:a16="http://schemas.microsoft.com/office/drawing/2014/main" id="{9152E6FB-08D9-431E-1088-F3E094D2BFD9}"/>
              </a:ext>
            </a:extLst>
          </p:cNvPr>
          <p:cNvSpPr txBox="1"/>
          <p:nvPr/>
        </p:nvSpPr>
        <p:spPr>
          <a:xfrm>
            <a:off x="549274" y="1382469"/>
            <a:ext cx="2879725" cy="4493538"/>
          </a:xfrm>
          <a:prstGeom prst="rect">
            <a:avLst/>
          </a:prstGeom>
          <a:noFill/>
        </p:spPr>
        <p:txBody>
          <a:bodyPr wrap="square" rtlCol="0">
            <a:spAutoFit/>
          </a:bodyPr>
          <a:lstStyle/>
          <a:p>
            <a:r>
              <a:rPr lang="en-US" sz="1100" dirty="0">
                <a:latin typeface="Aptos" panose="020B0004020202020204" pitchFamily="34" charset="0"/>
              </a:rPr>
              <a:t>Thank you for your interest in the role of Senior Community Environment Officer at Cambridgeshire ACRE.</a:t>
            </a:r>
          </a:p>
          <a:p>
            <a:endParaRPr lang="en-US" sz="1100" dirty="0">
              <a:latin typeface="Aptos" panose="020B0004020202020204" pitchFamily="34" charset="0"/>
            </a:endParaRPr>
          </a:p>
          <a:p>
            <a:r>
              <a:rPr lang="en-US" sz="1100" dirty="0">
                <a:latin typeface="Aptos" panose="020B0004020202020204" pitchFamily="34" charset="0"/>
              </a:rPr>
              <a:t>Our rural communities care deeply about the places where they live. Across Cambridgeshire, volunteers, parish councils and community groups are taking action to improve local environments, protect biodiversity, care for watercourses and create greener, more resilient communities. This role offers an exciting opportunity to help turn that passion into practical action.</a:t>
            </a:r>
          </a:p>
          <a:p>
            <a:endParaRPr lang="en-US" sz="1100" dirty="0">
              <a:latin typeface="Aptos" panose="020B0004020202020204" pitchFamily="34" charset="0"/>
            </a:endParaRPr>
          </a:p>
          <a:p>
            <a:r>
              <a:rPr lang="en-US" sz="1100" dirty="0">
                <a:latin typeface="Aptos" panose="020B0004020202020204" pitchFamily="34" charset="0"/>
              </a:rPr>
              <a:t>As an independent rural community development charity, Cambridgeshire ACRE brings people together, develops partnerships and supports communities to lead positive change. We know that environmental improvements are most successful when they are shaped and delivered by local people. Whether that means supporting volunteers, developing community projects or helping partners work together effectively, this role will be at the heart of that work.</a:t>
            </a:r>
          </a:p>
        </p:txBody>
      </p:sp>
      <p:sp>
        <p:nvSpPr>
          <p:cNvPr id="11" name="TextBox 10">
            <a:extLst>
              <a:ext uri="{FF2B5EF4-FFF2-40B4-BE49-F238E27FC236}">
                <a16:creationId xmlns:a16="http://schemas.microsoft.com/office/drawing/2014/main" id="{127E7F73-6843-D9A6-E0DD-F84F60E65EB0}"/>
              </a:ext>
            </a:extLst>
          </p:cNvPr>
          <p:cNvSpPr txBox="1"/>
          <p:nvPr/>
        </p:nvSpPr>
        <p:spPr>
          <a:xfrm>
            <a:off x="231816" y="9311426"/>
            <a:ext cx="2717442" cy="430887"/>
          </a:xfrm>
          <a:prstGeom prst="rect">
            <a:avLst/>
          </a:prstGeom>
          <a:noFill/>
        </p:spPr>
        <p:txBody>
          <a:bodyPr wrap="square" rtlCol="0">
            <a:spAutoFit/>
          </a:bodyPr>
          <a:lstStyle/>
          <a:p>
            <a:r>
              <a:rPr lang="en-US" sz="1100" b="1" dirty="0">
                <a:solidFill>
                  <a:schemeClr val="bg1"/>
                </a:solidFill>
                <a:latin typeface="Aptos" panose="020B0004020202020204" pitchFamily="34" charset="0"/>
              </a:rPr>
              <a:t>Cambridgeshire ACRE’s Chief Executive, Hayley Neal</a:t>
            </a:r>
            <a:endParaRPr lang="en-GB" sz="1100" b="1" dirty="0">
              <a:solidFill>
                <a:schemeClr val="bg1"/>
              </a:solidFill>
              <a:latin typeface="Aptos" panose="020B0004020202020204" pitchFamily="34" charset="0"/>
            </a:endParaRPr>
          </a:p>
        </p:txBody>
      </p:sp>
    </p:spTree>
    <p:extLst>
      <p:ext uri="{BB962C8B-B14F-4D97-AF65-F5344CB8AC3E}">
        <p14:creationId xmlns:p14="http://schemas.microsoft.com/office/powerpoint/2010/main" val="3658504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erson typing on a computer&#10;&#10;Description automatically generated">
            <a:extLst>
              <a:ext uri="{FF2B5EF4-FFF2-40B4-BE49-F238E27FC236}">
                <a16:creationId xmlns:a16="http://schemas.microsoft.com/office/drawing/2014/main" id="{9477578F-92BF-D13E-2430-1012B1C8041E}"/>
              </a:ext>
            </a:extLst>
          </p:cNvPr>
          <p:cNvPicPr>
            <a:picLocks noChangeAspect="1"/>
          </p:cNvPicPr>
          <p:nvPr/>
        </p:nvPicPr>
        <p:blipFill rotWithShape="1">
          <a:blip r:embed="rId2">
            <a:extLst>
              <a:ext uri="{28A0092B-C50C-407E-A947-70E740481C1C}">
                <a14:useLocalDpi xmlns:a14="http://schemas.microsoft.com/office/drawing/2010/main" val="0"/>
              </a:ext>
            </a:extLst>
          </a:blip>
          <a:srcRect l="33252" r="18671"/>
          <a:stretch/>
        </p:blipFill>
        <p:spPr>
          <a:xfrm>
            <a:off x="0" y="0"/>
            <a:ext cx="3175000" cy="9906000"/>
          </a:xfrm>
          <a:prstGeom prst="rect">
            <a:avLst/>
          </a:prstGeom>
        </p:spPr>
      </p:pic>
      <p:sp>
        <p:nvSpPr>
          <p:cNvPr id="4" name="TextBox 3">
            <a:extLst>
              <a:ext uri="{FF2B5EF4-FFF2-40B4-BE49-F238E27FC236}">
                <a16:creationId xmlns:a16="http://schemas.microsoft.com/office/drawing/2014/main" id="{97651A53-23E4-7BA5-C552-7BF4FF1EBBF1}"/>
              </a:ext>
            </a:extLst>
          </p:cNvPr>
          <p:cNvSpPr txBox="1"/>
          <p:nvPr/>
        </p:nvSpPr>
        <p:spPr>
          <a:xfrm>
            <a:off x="3429000" y="391490"/>
            <a:ext cx="1798093" cy="646331"/>
          </a:xfrm>
          <a:prstGeom prst="rect">
            <a:avLst/>
          </a:prstGeom>
          <a:noFill/>
        </p:spPr>
        <p:txBody>
          <a:bodyPr wrap="square" rtlCol="0">
            <a:spAutoFit/>
          </a:bodyPr>
          <a:lstStyle/>
          <a:p>
            <a:r>
              <a:rPr lang="en-US" b="1" dirty="0">
                <a:solidFill>
                  <a:srgbClr val="189592"/>
                </a:solidFill>
                <a:latin typeface="Aptos" panose="020B0004020202020204" pitchFamily="34" charset="0"/>
              </a:rPr>
              <a:t>The role at a glance</a:t>
            </a:r>
          </a:p>
        </p:txBody>
      </p:sp>
      <p:sp>
        <p:nvSpPr>
          <p:cNvPr id="5" name="TextBox 4">
            <a:extLst>
              <a:ext uri="{FF2B5EF4-FFF2-40B4-BE49-F238E27FC236}">
                <a16:creationId xmlns:a16="http://schemas.microsoft.com/office/drawing/2014/main" id="{18092B72-D163-D743-F8BC-11A13C681B6E}"/>
              </a:ext>
            </a:extLst>
          </p:cNvPr>
          <p:cNvSpPr txBox="1"/>
          <p:nvPr/>
        </p:nvSpPr>
        <p:spPr>
          <a:xfrm>
            <a:off x="3429000" y="1341526"/>
            <a:ext cx="2971800" cy="7694414"/>
          </a:xfrm>
          <a:prstGeom prst="rect">
            <a:avLst/>
          </a:prstGeom>
          <a:noFill/>
        </p:spPr>
        <p:txBody>
          <a:bodyPr wrap="square" rtlCol="0">
            <a:spAutoFit/>
          </a:bodyPr>
          <a:lstStyle/>
          <a:p>
            <a:r>
              <a:rPr lang="en-US" sz="1300" b="1" dirty="0">
                <a:solidFill>
                  <a:srgbClr val="189592"/>
                </a:solidFill>
                <a:latin typeface="Aptos" panose="020B0004020202020204" pitchFamily="34" charset="0"/>
              </a:rPr>
              <a:t>Hours</a:t>
            </a:r>
          </a:p>
          <a:p>
            <a:r>
              <a:rPr lang="en-US" sz="1300" dirty="0">
                <a:solidFill>
                  <a:srgbClr val="333333"/>
                </a:solidFill>
                <a:latin typeface="Aptos" panose="020B0004020202020204" pitchFamily="34" charset="0"/>
              </a:rPr>
              <a:t>31.5 per week</a:t>
            </a:r>
          </a:p>
          <a:p>
            <a:endParaRPr lang="en-US" sz="1300" b="1" dirty="0">
              <a:solidFill>
                <a:srgbClr val="189592"/>
              </a:solidFill>
              <a:latin typeface="Aptos" panose="020B0004020202020204" pitchFamily="34" charset="0"/>
            </a:endParaRPr>
          </a:p>
          <a:p>
            <a:r>
              <a:rPr lang="en-US" sz="1300" b="1" dirty="0">
                <a:solidFill>
                  <a:srgbClr val="189592"/>
                </a:solidFill>
                <a:latin typeface="Aptos" panose="020B0004020202020204" pitchFamily="34" charset="0"/>
              </a:rPr>
              <a:t>Salary</a:t>
            </a:r>
          </a:p>
          <a:p>
            <a:r>
              <a:rPr lang="en-GB" sz="1300" dirty="0">
                <a:solidFill>
                  <a:srgbClr val="333333"/>
                </a:solidFill>
                <a:latin typeface="Aptos" panose="020B0004020202020204" pitchFamily="34" charset="0"/>
              </a:rPr>
              <a:t>SCP 23 on the NJC payscale (currently £34,434 per annum for a 35 hour week, giving a pro rata salary of £30,990)</a:t>
            </a:r>
          </a:p>
          <a:p>
            <a:endParaRPr lang="en-US" sz="1300" dirty="0">
              <a:latin typeface="Aptos" panose="020B0004020202020204" pitchFamily="34" charset="0"/>
            </a:endParaRPr>
          </a:p>
          <a:p>
            <a:r>
              <a:rPr lang="en-US" sz="1300" b="1" dirty="0">
                <a:solidFill>
                  <a:srgbClr val="189592"/>
                </a:solidFill>
                <a:latin typeface="Aptos" panose="020B0004020202020204" pitchFamily="34" charset="0"/>
              </a:rPr>
              <a:t>Location</a:t>
            </a:r>
          </a:p>
          <a:p>
            <a:r>
              <a:rPr lang="en-US" sz="1300" dirty="0">
                <a:solidFill>
                  <a:srgbClr val="333333"/>
                </a:solidFill>
                <a:latin typeface="Aptos" panose="020B0004020202020204" pitchFamily="34" charset="0"/>
              </a:rPr>
              <a:t>Home based with frequent travel across Cambridgeshire and Peterborough</a:t>
            </a:r>
          </a:p>
          <a:p>
            <a:endParaRPr lang="en-US" sz="1300" dirty="0">
              <a:latin typeface="Aptos" panose="020B0004020202020204" pitchFamily="34" charset="0"/>
            </a:endParaRPr>
          </a:p>
          <a:p>
            <a:r>
              <a:rPr lang="en-US" sz="1300" b="1" dirty="0">
                <a:solidFill>
                  <a:srgbClr val="189592"/>
                </a:solidFill>
                <a:latin typeface="Aptos" panose="020B0004020202020204" pitchFamily="34" charset="0"/>
              </a:rPr>
              <a:t>Contract length</a:t>
            </a:r>
          </a:p>
          <a:p>
            <a:r>
              <a:rPr lang="en-US" sz="1300" dirty="0">
                <a:solidFill>
                  <a:srgbClr val="333333"/>
                </a:solidFill>
                <a:latin typeface="Aptos" panose="020B0004020202020204" pitchFamily="34" charset="0"/>
              </a:rPr>
              <a:t>Fixed term until 31-Mar-2027. Subject to future funding, there may be opportunities to continue with Cambridgeshire ACRE beyond the initial contract period.</a:t>
            </a:r>
          </a:p>
          <a:p>
            <a:endParaRPr lang="en-US" sz="1300" dirty="0">
              <a:solidFill>
                <a:srgbClr val="333333"/>
              </a:solidFill>
              <a:latin typeface="Aptos" panose="020B0004020202020204" pitchFamily="34" charset="0"/>
            </a:endParaRPr>
          </a:p>
          <a:p>
            <a:r>
              <a:rPr lang="en-US" sz="1300" b="1" dirty="0">
                <a:solidFill>
                  <a:srgbClr val="189592"/>
                </a:solidFill>
                <a:latin typeface="Aptos" panose="020B0004020202020204" pitchFamily="34" charset="0"/>
              </a:rPr>
              <a:t>Start date</a:t>
            </a:r>
          </a:p>
          <a:p>
            <a:r>
              <a:rPr lang="en-US" sz="1300" dirty="0">
                <a:solidFill>
                  <a:srgbClr val="333333"/>
                </a:solidFill>
                <a:latin typeface="Aptos" panose="020B0004020202020204" pitchFamily="34" charset="0"/>
              </a:rPr>
              <a:t>As soon as possible</a:t>
            </a:r>
          </a:p>
          <a:p>
            <a:endParaRPr lang="en-US" sz="1300" dirty="0">
              <a:latin typeface="Aptos" panose="020B0004020202020204" pitchFamily="34" charset="0"/>
            </a:endParaRPr>
          </a:p>
          <a:p>
            <a:r>
              <a:rPr lang="en-US" sz="1300" b="1" dirty="0">
                <a:solidFill>
                  <a:srgbClr val="189592"/>
                </a:solidFill>
                <a:latin typeface="Aptos" panose="020B0004020202020204" pitchFamily="34" charset="0"/>
              </a:rPr>
              <a:t>Holiday</a:t>
            </a:r>
          </a:p>
          <a:p>
            <a:r>
              <a:rPr lang="en-US" sz="1300" dirty="0">
                <a:solidFill>
                  <a:srgbClr val="333333"/>
                </a:solidFill>
                <a:latin typeface="Aptos" panose="020B0004020202020204" pitchFamily="34" charset="0"/>
              </a:rPr>
              <a:t>25 days per year plus bank holidays (pro rata)</a:t>
            </a:r>
          </a:p>
          <a:p>
            <a:endParaRPr lang="en-US" sz="1300" dirty="0">
              <a:latin typeface="Aptos" panose="020B0004020202020204" pitchFamily="34" charset="0"/>
            </a:endParaRPr>
          </a:p>
          <a:p>
            <a:r>
              <a:rPr lang="en-US" sz="1300" b="1" dirty="0">
                <a:solidFill>
                  <a:srgbClr val="189592"/>
                </a:solidFill>
                <a:latin typeface="Aptos" panose="020B0004020202020204" pitchFamily="34" charset="0"/>
              </a:rPr>
              <a:t>Reports to</a:t>
            </a:r>
          </a:p>
          <a:p>
            <a:r>
              <a:rPr lang="en-US" sz="1300" dirty="0">
                <a:solidFill>
                  <a:srgbClr val="333333"/>
                </a:solidFill>
                <a:latin typeface="Aptos" panose="020B0004020202020204" pitchFamily="34" charset="0"/>
              </a:rPr>
              <a:t>Chief Executive</a:t>
            </a:r>
          </a:p>
          <a:p>
            <a:endParaRPr lang="en-US" sz="1300" dirty="0">
              <a:solidFill>
                <a:srgbClr val="333333"/>
              </a:solidFill>
              <a:latin typeface="Aptos" panose="020B0004020202020204" pitchFamily="34" charset="0"/>
            </a:endParaRPr>
          </a:p>
          <a:p>
            <a:r>
              <a:rPr lang="en-US" sz="1300" b="1" dirty="0">
                <a:solidFill>
                  <a:srgbClr val="189592"/>
                </a:solidFill>
                <a:latin typeface="Aptos" panose="020B0004020202020204" pitchFamily="34" charset="0"/>
              </a:rPr>
              <a:t>Other workplace benefits</a:t>
            </a:r>
          </a:p>
          <a:p>
            <a:pPr marL="285750" indent="-285750">
              <a:buFont typeface="Arial" panose="020B0604020202020204" pitchFamily="34" charset="0"/>
              <a:buChar char="•"/>
            </a:pPr>
            <a:r>
              <a:rPr lang="en-US" sz="1300" dirty="0">
                <a:solidFill>
                  <a:srgbClr val="333333"/>
                </a:solidFill>
                <a:latin typeface="Aptos" panose="020B0004020202020204" pitchFamily="34" charset="0"/>
              </a:rPr>
              <a:t>Working from home allowance</a:t>
            </a:r>
          </a:p>
          <a:p>
            <a:pPr marL="285750" indent="-285750">
              <a:buFont typeface="Arial" panose="020B0604020202020204" pitchFamily="34" charset="0"/>
              <a:buChar char="•"/>
            </a:pPr>
            <a:r>
              <a:rPr lang="en-US" sz="1300" dirty="0">
                <a:solidFill>
                  <a:srgbClr val="333333"/>
                </a:solidFill>
                <a:latin typeface="Aptos" panose="020B0004020202020204" pitchFamily="34" charset="0"/>
              </a:rPr>
              <a:t>Flexible working</a:t>
            </a:r>
          </a:p>
          <a:p>
            <a:pPr marL="285750" indent="-285750">
              <a:buFont typeface="Arial" panose="020B0604020202020204" pitchFamily="34" charset="0"/>
              <a:buChar char="•"/>
            </a:pPr>
            <a:r>
              <a:rPr lang="en-US" sz="1300" dirty="0">
                <a:solidFill>
                  <a:srgbClr val="333333"/>
                </a:solidFill>
                <a:latin typeface="Aptos" panose="020B0004020202020204" pitchFamily="34" charset="0"/>
              </a:rPr>
              <a:t>Workplace pension scheme including an option for salary sacrifice</a:t>
            </a:r>
          </a:p>
          <a:p>
            <a:pPr marL="285750" indent="-285750">
              <a:buFont typeface="Arial" panose="020B0604020202020204" pitchFamily="34" charset="0"/>
              <a:buChar char="•"/>
            </a:pPr>
            <a:r>
              <a:rPr lang="en-US" sz="1300" dirty="0">
                <a:solidFill>
                  <a:srgbClr val="333333"/>
                </a:solidFill>
                <a:latin typeface="Aptos" panose="020B0004020202020204" pitchFamily="34" charset="0"/>
              </a:rPr>
              <a:t>Support and encouragement with personal development</a:t>
            </a:r>
          </a:p>
        </p:txBody>
      </p:sp>
      <p:pic>
        <p:nvPicPr>
          <p:cNvPr id="6" name="Picture 5" descr="A colorful circle with black background&#10;&#10;Description automatically generated">
            <a:extLst>
              <a:ext uri="{FF2B5EF4-FFF2-40B4-BE49-F238E27FC236}">
                <a16:creationId xmlns:a16="http://schemas.microsoft.com/office/drawing/2014/main" id="{0C6ABFB0-E501-6233-C5F8-B7EDB7C9B4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0613" y="252935"/>
            <a:ext cx="900000" cy="892663"/>
          </a:xfrm>
          <a:prstGeom prst="rect">
            <a:avLst/>
          </a:prstGeom>
        </p:spPr>
      </p:pic>
    </p:spTree>
    <p:extLst>
      <p:ext uri="{BB962C8B-B14F-4D97-AF65-F5344CB8AC3E}">
        <p14:creationId xmlns:p14="http://schemas.microsoft.com/office/powerpoint/2010/main" val="3612294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54FD66-1E8E-4F92-8C51-47FD786A910F}"/>
              </a:ext>
            </a:extLst>
          </p:cNvPr>
          <p:cNvPicPr>
            <a:picLocks noChangeAspect="1"/>
          </p:cNvPicPr>
          <p:nvPr/>
        </p:nvPicPr>
        <p:blipFill>
          <a:blip r:embed="rId2">
            <a:extLst>
              <a:ext uri="{28A0092B-C50C-407E-A947-70E740481C1C}">
                <a14:useLocalDpi xmlns:a14="http://schemas.microsoft.com/office/drawing/2010/main" val="0"/>
              </a:ext>
            </a:extLst>
          </a:blip>
          <a:srcRect l="5" r="5"/>
          <a:stretch/>
        </p:blipFill>
        <p:spPr>
          <a:xfrm>
            <a:off x="-1725" y="1267613"/>
            <a:ext cx="6857361" cy="4572013"/>
          </a:xfrm>
          <a:prstGeom prst="rect">
            <a:avLst/>
          </a:prstGeom>
        </p:spPr>
      </p:pic>
      <p:sp>
        <p:nvSpPr>
          <p:cNvPr id="2" name="TextBox 1">
            <a:extLst>
              <a:ext uri="{FF2B5EF4-FFF2-40B4-BE49-F238E27FC236}">
                <a16:creationId xmlns:a16="http://schemas.microsoft.com/office/drawing/2014/main" id="{71858164-16B3-14FF-119A-2628F2D73CDF}"/>
              </a:ext>
            </a:extLst>
          </p:cNvPr>
          <p:cNvSpPr txBox="1"/>
          <p:nvPr/>
        </p:nvSpPr>
        <p:spPr>
          <a:xfrm>
            <a:off x="3228717" y="391959"/>
            <a:ext cx="3080010" cy="369332"/>
          </a:xfrm>
          <a:prstGeom prst="rect">
            <a:avLst/>
          </a:prstGeom>
          <a:noFill/>
        </p:spPr>
        <p:txBody>
          <a:bodyPr wrap="none" rtlCol="0">
            <a:spAutoFit/>
          </a:bodyPr>
          <a:lstStyle/>
          <a:p>
            <a:pPr algn="r"/>
            <a:r>
              <a:rPr lang="en-US" b="1" dirty="0">
                <a:solidFill>
                  <a:srgbClr val="189592"/>
                </a:solidFill>
                <a:latin typeface="Aptos" panose="020B0004020202020204" pitchFamily="34" charset="0"/>
              </a:rPr>
              <a:t>Job purpose and main tasks</a:t>
            </a:r>
            <a:endParaRPr lang="en-GB" b="1" dirty="0">
              <a:solidFill>
                <a:srgbClr val="189592"/>
              </a:solidFill>
              <a:latin typeface="Aptos" panose="020B0004020202020204" pitchFamily="34" charset="0"/>
            </a:endParaRPr>
          </a:p>
        </p:txBody>
      </p:sp>
      <p:sp>
        <p:nvSpPr>
          <p:cNvPr id="5" name="TextBox 4">
            <a:extLst>
              <a:ext uri="{FF2B5EF4-FFF2-40B4-BE49-F238E27FC236}">
                <a16:creationId xmlns:a16="http://schemas.microsoft.com/office/drawing/2014/main" id="{AF6C0537-793D-18FC-23EE-B9F1A38086DF}"/>
              </a:ext>
            </a:extLst>
          </p:cNvPr>
          <p:cNvSpPr txBox="1"/>
          <p:nvPr/>
        </p:nvSpPr>
        <p:spPr>
          <a:xfrm>
            <a:off x="528717" y="6345948"/>
            <a:ext cx="5780010" cy="2693045"/>
          </a:xfrm>
          <a:prstGeom prst="rect">
            <a:avLst/>
          </a:prstGeom>
          <a:noFill/>
        </p:spPr>
        <p:txBody>
          <a:bodyPr wrap="square" rtlCol="0">
            <a:spAutoFit/>
          </a:bodyPr>
          <a:lstStyle/>
          <a:p>
            <a:r>
              <a:rPr lang="en-US" sz="1300" b="1" dirty="0">
                <a:latin typeface="Aptos" panose="020B0004020202020204" pitchFamily="34" charset="0"/>
              </a:rPr>
              <a:t>We are seeking an enthusiastic and motivated Senior Community Environment Officer to help communities take action for nature, water and the environment.</a:t>
            </a:r>
          </a:p>
          <a:p>
            <a:endParaRPr lang="en-US" sz="1300" b="1" dirty="0">
              <a:latin typeface="Aptos" panose="020B0004020202020204" pitchFamily="34" charset="0"/>
            </a:endParaRPr>
          </a:p>
          <a:p>
            <a:r>
              <a:rPr lang="en-US" sz="1300" b="1" dirty="0">
                <a:latin typeface="Aptos" panose="020B0004020202020204" pitchFamily="34" charset="0"/>
              </a:rPr>
              <a:t>Working with volunteers, parish councils, community groups and partner </a:t>
            </a:r>
            <a:r>
              <a:rPr lang="en-US" sz="1300" b="1" dirty="0" err="1">
                <a:latin typeface="Aptos" panose="020B0004020202020204" pitchFamily="34" charset="0"/>
              </a:rPr>
              <a:t>organisations</a:t>
            </a:r>
            <a:r>
              <a:rPr lang="en-US" sz="1300" b="1" dirty="0">
                <a:latin typeface="Aptos" panose="020B0004020202020204" pitchFamily="34" charset="0"/>
              </a:rPr>
              <a:t>, you will support the delivery of environmental projects that improve local places, strengthen community involvement and encourage long-term stewardship of natural spaces.</a:t>
            </a:r>
          </a:p>
          <a:p>
            <a:endParaRPr lang="en-US" sz="1300" b="1" dirty="0">
              <a:latin typeface="Aptos" panose="020B0004020202020204" pitchFamily="34" charset="0"/>
            </a:endParaRPr>
          </a:p>
          <a:p>
            <a:r>
              <a:rPr lang="en-US" sz="1300" b="1" dirty="0">
                <a:latin typeface="Aptos" panose="020B0004020202020204" pitchFamily="34" charset="0"/>
              </a:rPr>
              <a:t>This role combines community development with practical environmental action. You will </a:t>
            </a:r>
            <a:r>
              <a:rPr lang="en-US" sz="1300" b="1" dirty="0" err="1">
                <a:latin typeface="Aptos" panose="020B0004020202020204" pitchFamily="34" charset="0"/>
              </a:rPr>
              <a:t>organise</a:t>
            </a:r>
            <a:r>
              <a:rPr lang="en-US" sz="1300" b="1" dirty="0">
                <a:latin typeface="Aptos" panose="020B0004020202020204" pitchFamily="34" charset="0"/>
              </a:rPr>
              <a:t> volunteering activities, support local environmental initiatives, build partnerships and help deliver projects that create lasting benefits for both people and nature.</a:t>
            </a:r>
          </a:p>
        </p:txBody>
      </p:sp>
      <p:sp>
        <p:nvSpPr>
          <p:cNvPr id="8" name="TextBox 7">
            <a:extLst>
              <a:ext uri="{FF2B5EF4-FFF2-40B4-BE49-F238E27FC236}">
                <a16:creationId xmlns:a16="http://schemas.microsoft.com/office/drawing/2014/main" id="{A1281CEB-67E8-CAD5-D909-1B6935EC2E00}"/>
              </a:ext>
            </a:extLst>
          </p:cNvPr>
          <p:cNvSpPr txBox="1"/>
          <p:nvPr/>
        </p:nvSpPr>
        <p:spPr>
          <a:xfrm>
            <a:off x="-1787484" y="10263926"/>
            <a:ext cx="2717442" cy="430887"/>
          </a:xfrm>
          <a:prstGeom prst="rect">
            <a:avLst/>
          </a:prstGeom>
          <a:noFill/>
        </p:spPr>
        <p:txBody>
          <a:bodyPr wrap="square" rtlCol="0">
            <a:spAutoFit/>
          </a:bodyPr>
          <a:lstStyle/>
          <a:p>
            <a:r>
              <a:rPr lang="en-US" sz="1100" b="1" dirty="0">
                <a:solidFill>
                  <a:schemeClr val="bg1"/>
                </a:solidFill>
                <a:latin typeface="Lato" panose="020F0502020204030203" pitchFamily="34" charset="0"/>
              </a:rPr>
              <a:t>Cambridgeshire ACRE’s Chief Executive, Kirsten Bennett</a:t>
            </a:r>
            <a:endParaRPr lang="en-GB" sz="1100" b="1" dirty="0">
              <a:solidFill>
                <a:schemeClr val="bg1"/>
              </a:solidFill>
              <a:latin typeface="Lato" panose="020F0502020204030203" pitchFamily="34" charset="0"/>
            </a:endParaRPr>
          </a:p>
        </p:txBody>
      </p:sp>
      <p:pic>
        <p:nvPicPr>
          <p:cNvPr id="10" name="Picture 9" descr="A colorful circle with black background&#10;&#10;Description automatically generated">
            <a:extLst>
              <a:ext uri="{FF2B5EF4-FFF2-40B4-BE49-F238E27FC236}">
                <a16:creationId xmlns:a16="http://schemas.microsoft.com/office/drawing/2014/main" id="{A1BACD56-868B-FEBD-A034-62240E5D1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566" y="268793"/>
            <a:ext cx="900000" cy="892663"/>
          </a:xfrm>
          <a:prstGeom prst="rect">
            <a:avLst/>
          </a:prstGeom>
        </p:spPr>
      </p:pic>
      <p:sp>
        <p:nvSpPr>
          <p:cNvPr id="3" name="TextBox 2">
            <a:extLst>
              <a:ext uri="{FF2B5EF4-FFF2-40B4-BE49-F238E27FC236}">
                <a16:creationId xmlns:a16="http://schemas.microsoft.com/office/drawing/2014/main" id="{A7CDE54C-4C7D-9D0F-8F6A-6AA7B9851124}"/>
              </a:ext>
            </a:extLst>
          </p:cNvPr>
          <p:cNvSpPr txBox="1"/>
          <p:nvPr/>
        </p:nvSpPr>
        <p:spPr>
          <a:xfrm>
            <a:off x="107845" y="1381507"/>
            <a:ext cx="2717442" cy="600164"/>
          </a:xfrm>
          <a:prstGeom prst="rect">
            <a:avLst/>
          </a:prstGeom>
          <a:noFill/>
        </p:spPr>
        <p:txBody>
          <a:bodyPr wrap="square" rtlCol="0">
            <a:spAutoFit/>
          </a:bodyPr>
          <a:lstStyle/>
          <a:p>
            <a:r>
              <a:rPr lang="en-US" sz="1100" b="1" dirty="0">
                <a:solidFill>
                  <a:schemeClr val="bg1"/>
                </a:solidFill>
                <a:latin typeface="Aptos" panose="020B0004020202020204" pitchFamily="34" charset="0"/>
              </a:rPr>
              <a:t>Releasing young eels into the River Ouse through our Eels in the Classroom project</a:t>
            </a:r>
            <a:endParaRPr lang="en-GB" sz="1100" b="1" dirty="0">
              <a:solidFill>
                <a:schemeClr val="bg1"/>
              </a:solidFill>
              <a:latin typeface="Aptos" panose="020B0004020202020204" pitchFamily="34" charset="0"/>
            </a:endParaRPr>
          </a:p>
        </p:txBody>
      </p:sp>
    </p:spTree>
    <p:extLst>
      <p:ext uri="{BB962C8B-B14F-4D97-AF65-F5344CB8AC3E}">
        <p14:creationId xmlns:p14="http://schemas.microsoft.com/office/powerpoint/2010/main" val="3067360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858164-16B3-14FF-119A-2628F2D73CDF}"/>
              </a:ext>
            </a:extLst>
          </p:cNvPr>
          <p:cNvSpPr txBox="1"/>
          <p:nvPr/>
        </p:nvSpPr>
        <p:spPr>
          <a:xfrm>
            <a:off x="549275" y="391490"/>
            <a:ext cx="2999539" cy="584775"/>
          </a:xfrm>
          <a:prstGeom prst="rect">
            <a:avLst/>
          </a:prstGeom>
          <a:noFill/>
        </p:spPr>
        <p:txBody>
          <a:bodyPr wrap="none" rtlCol="0">
            <a:spAutoFit/>
          </a:bodyPr>
          <a:lstStyle/>
          <a:p>
            <a:r>
              <a:rPr lang="en-US" b="1" dirty="0">
                <a:solidFill>
                  <a:srgbClr val="189592"/>
                </a:solidFill>
                <a:latin typeface="Lato" panose="020F0502020204030203" pitchFamily="34" charset="0"/>
              </a:rPr>
              <a:t>Job purpose and main tasks</a:t>
            </a:r>
          </a:p>
          <a:p>
            <a:r>
              <a:rPr lang="en-US" sz="1400" b="1" dirty="0">
                <a:solidFill>
                  <a:srgbClr val="333333"/>
                </a:solidFill>
                <a:latin typeface="Lato" panose="020F0502020204030203" pitchFamily="34" charset="0"/>
              </a:rPr>
              <a:t>Continued…</a:t>
            </a:r>
            <a:endParaRPr lang="en-GB" sz="1400" b="1" dirty="0">
              <a:solidFill>
                <a:srgbClr val="333333"/>
              </a:solidFill>
              <a:latin typeface="Lato" panose="020F0502020204030203" pitchFamily="34" charset="0"/>
            </a:endParaRPr>
          </a:p>
        </p:txBody>
      </p:sp>
      <p:sp>
        <p:nvSpPr>
          <p:cNvPr id="5" name="TextBox 4">
            <a:extLst>
              <a:ext uri="{FF2B5EF4-FFF2-40B4-BE49-F238E27FC236}">
                <a16:creationId xmlns:a16="http://schemas.microsoft.com/office/drawing/2014/main" id="{AF6C0537-793D-18FC-23EE-B9F1A38086DF}"/>
              </a:ext>
            </a:extLst>
          </p:cNvPr>
          <p:cNvSpPr txBox="1"/>
          <p:nvPr/>
        </p:nvSpPr>
        <p:spPr>
          <a:xfrm>
            <a:off x="549275" y="1545307"/>
            <a:ext cx="5701400" cy="7417415"/>
          </a:xfrm>
          <a:prstGeom prst="rect">
            <a:avLst/>
          </a:prstGeom>
          <a:noFill/>
        </p:spPr>
        <p:txBody>
          <a:bodyPr wrap="square" rtlCol="0">
            <a:spAutoFit/>
          </a:bodyPr>
          <a:lstStyle/>
          <a:p>
            <a:pPr>
              <a:buNone/>
            </a:pPr>
            <a:r>
              <a:rPr lang="en-US" sz="1100" b="1" dirty="0">
                <a:solidFill>
                  <a:srgbClr val="189592"/>
                </a:solidFill>
                <a:effectLst/>
                <a:latin typeface="Aptos" panose="020B0004020202020204" pitchFamily="34" charset="0"/>
                <a:ea typeface="Calibri" panose="020F0502020204030204" pitchFamily="34" charset="0"/>
                <a:cs typeface="Arial" panose="020B0604020202020204" pitchFamily="34" charset="0"/>
              </a:rPr>
              <a:t>Overall purpose of the job</a:t>
            </a:r>
            <a:endParaRPr lang="en-GB" sz="1100" dirty="0">
              <a:solidFill>
                <a:srgbClr val="333333"/>
              </a:solidFill>
              <a:effectLst/>
              <a:latin typeface="Aptos" panose="020B0004020202020204" pitchFamily="34" charset="0"/>
              <a:ea typeface="Calibri" panose="020F0502020204030204" pitchFamily="34" charset="0"/>
              <a:cs typeface="Arial" panose="020B0604020202020204" pitchFamily="34" charset="0"/>
            </a:endParaRPr>
          </a:p>
          <a:p>
            <a:pPr>
              <a:buNone/>
            </a:pPr>
            <a:r>
              <a:rPr lang="en-US" sz="1100" dirty="0">
                <a:solidFill>
                  <a:srgbClr val="333333"/>
                </a:solidFill>
                <a:effectLst/>
                <a:latin typeface="Aptos" panose="020B0004020202020204" pitchFamily="34" charset="0"/>
                <a:ea typeface="Calibri" panose="020F0502020204030204" pitchFamily="34" charset="0"/>
                <a:cs typeface="Arial" panose="020B0604020202020204" pitchFamily="34" charset="0"/>
              </a:rPr>
              <a:t> </a:t>
            </a:r>
            <a:endParaRPr lang="en-GB" sz="1100" dirty="0">
              <a:solidFill>
                <a:srgbClr val="333333"/>
              </a:solidFill>
              <a:effectLst/>
              <a:latin typeface="Aptos" panose="020B0004020202020204" pitchFamily="34" charset="0"/>
              <a:ea typeface="Calibri" panose="020F0502020204030204" pitchFamily="34" charset="0"/>
              <a:cs typeface="Arial" panose="020B0604020202020204" pitchFamily="34" charset="0"/>
            </a:endParaRPr>
          </a:p>
          <a:p>
            <a:pPr>
              <a:buNone/>
            </a:pPr>
            <a:r>
              <a:rPr lang="en-US" sz="1100" dirty="0">
                <a:solidFill>
                  <a:srgbClr val="333333"/>
                </a:solidFill>
                <a:effectLst/>
                <a:latin typeface="Aptos" panose="020B0004020202020204" pitchFamily="34" charset="0"/>
                <a:ea typeface="Calibri" panose="020F0502020204030204" pitchFamily="34" charset="0"/>
                <a:cs typeface="Arial" panose="020B0604020202020204" pitchFamily="34" charset="0"/>
              </a:rPr>
              <a:t>To work with communities, volunteers, parish councils, schools and partner </a:t>
            </a:r>
            <a:r>
              <a:rPr lang="en-US" sz="1100" dirty="0" err="1">
                <a:solidFill>
                  <a:srgbClr val="333333"/>
                </a:solidFill>
                <a:effectLst/>
                <a:latin typeface="Aptos" panose="020B0004020202020204" pitchFamily="34" charset="0"/>
                <a:ea typeface="Calibri" panose="020F0502020204030204" pitchFamily="34" charset="0"/>
                <a:cs typeface="Arial" panose="020B0604020202020204" pitchFamily="34" charset="0"/>
              </a:rPr>
              <a:t>organisations</a:t>
            </a:r>
            <a:r>
              <a:rPr lang="en-US" sz="1100" dirty="0">
                <a:solidFill>
                  <a:srgbClr val="333333"/>
                </a:solidFill>
                <a:effectLst/>
                <a:latin typeface="Aptos" panose="020B0004020202020204" pitchFamily="34" charset="0"/>
                <a:ea typeface="Calibri" panose="020F0502020204030204" pitchFamily="34" charset="0"/>
                <a:cs typeface="Arial" panose="020B0604020202020204" pitchFamily="34" charset="0"/>
              </a:rPr>
              <a:t> to deliver Cambridgeshire ACRE's environmental </a:t>
            </a:r>
            <a:r>
              <a:rPr lang="en-US" sz="1100" dirty="0" err="1">
                <a:solidFill>
                  <a:srgbClr val="333333"/>
                </a:solidFill>
                <a:effectLst/>
                <a:latin typeface="Aptos" panose="020B0004020202020204" pitchFamily="34" charset="0"/>
                <a:ea typeface="Calibri" panose="020F0502020204030204" pitchFamily="34" charset="0"/>
                <a:cs typeface="Arial" panose="020B0604020202020204" pitchFamily="34" charset="0"/>
              </a:rPr>
              <a:t>programmes</a:t>
            </a:r>
            <a:r>
              <a:rPr lang="en-US" sz="1100" dirty="0">
                <a:solidFill>
                  <a:srgbClr val="333333"/>
                </a:solidFill>
                <a:effectLst/>
                <a:latin typeface="Aptos" panose="020B0004020202020204" pitchFamily="34" charset="0"/>
                <a:ea typeface="Calibri" panose="020F0502020204030204" pitchFamily="34" charset="0"/>
                <a:cs typeface="Arial" panose="020B0604020202020204" pitchFamily="34" charset="0"/>
              </a:rPr>
              <a:t>.</a:t>
            </a:r>
            <a:endParaRPr lang="en-GB" sz="1100" dirty="0">
              <a:solidFill>
                <a:srgbClr val="333333"/>
              </a:solidFill>
              <a:effectLst/>
              <a:latin typeface="Aptos" panose="020B0004020202020204" pitchFamily="34" charset="0"/>
              <a:ea typeface="Calibri" panose="020F0502020204030204" pitchFamily="34" charset="0"/>
              <a:cs typeface="Arial" panose="020B0604020202020204" pitchFamily="34" charset="0"/>
            </a:endParaRPr>
          </a:p>
          <a:p>
            <a:pPr>
              <a:buNone/>
            </a:pPr>
            <a:r>
              <a:rPr lang="en-US" sz="1100" dirty="0">
                <a:solidFill>
                  <a:srgbClr val="333333"/>
                </a:solidFill>
                <a:effectLst/>
                <a:latin typeface="Aptos" panose="020B0004020202020204" pitchFamily="34" charset="0"/>
                <a:ea typeface="Calibri" panose="020F0502020204030204" pitchFamily="34" charset="0"/>
                <a:cs typeface="Arial" panose="020B0604020202020204" pitchFamily="34" charset="0"/>
              </a:rPr>
              <a:t> </a:t>
            </a:r>
            <a:endParaRPr lang="en-GB" sz="1100" dirty="0">
              <a:solidFill>
                <a:srgbClr val="333333"/>
              </a:solidFill>
              <a:effectLst/>
              <a:latin typeface="Aptos" panose="020B0004020202020204" pitchFamily="34" charset="0"/>
              <a:ea typeface="Calibri" panose="020F0502020204030204" pitchFamily="34" charset="0"/>
              <a:cs typeface="Arial" panose="020B0604020202020204" pitchFamily="34" charset="0"/>
            </a:endParaRPr>
          </a:p>
          <a:p>
            <a:pPr>
              <a:buNone/>
            </a:pPr>
            <a:r>
              <a:rPr lang="en-US" sz="1100" dirty="0">
                <a:solidFill>
                  <a:srgbClr val="333333"/>
                </a:solidFill>
                <a:effectLst/>
                <a:latin typeface="Aptos" panose="020B0004020202020204" pitchFamily="34" charset="0"/>
                <a:ea typeface="Calibri" panose="020F0502020204030204" pitchFamily="34" charset="0"/>
                <a:cs typeface="Arial" panose="020B0604020202020204" pitchFamily="34" charset="0"/>
              </a:rPr>
              <a:t>The postholder will support practical environmental improvements, develop volunteering opportunities, engage communities in local environmental action and help deliver projects that improve water environments, biodiversity and community wellbeing across Cambridgeshire.</a:t>
            </a:r>
            <a:endParaRPr lang="en-GB" sz="1100" dirty="0">
              <a:solidFill>
                <a:srgbClr val="333333"/>
              </a:solidFill>
              <a:effectLst/>
              <a:latin typeface="Aptos" panose="020B0004020202020204" pitchFamily="34" charset="0"/>
              <a:ea typeface="Calibri" panose="020F0502020204030204" pitchFamily="34" charset="0"/>
              <a:cs typeface="Arial" panose="020B0604020202020204" pitchFamily="34" charset="0"/>
            </a:endParaRPr>
          </a:p>
          <a:p>
            <a:pPr>
              <a:buNone/>
            </a:pPr>
            <a:r>
              <a:rPr lang="en-US" sz="1100" dirty="0">
                <a:solidFill>
                  <a:srgbClr val="333333"/>
                </a:solidFill>
                <a:effectLst/>
                <a:latin typeface="Aptos" panose="020B0004020202020204" pitchFamily="34" charset="0"/>
                <a:ea typeface="Calibri" panose="020F0502020204030204" pitchFamily="34" charset="0"/>
                <a:cs typeface="Arial" panose="020B0604020202020204" pitchFamily="34" charset="0"/>
              </a:rPr>
              <a:t> </a:t>
            </a:r>
            <a:endParaRPr lang="en-GB" sz="1100" dirty="0">
              <a:solidFill>
                <a:srgbClr val="333333"/>
              </a:solidFill>
              <a:effectLst/>
              <a:latin typeface="Aptos" panose="020B0004020202020204" pitchFamily="34" charset="0"/>
              <a:ea typeface="Calibri" panose="020F0502020204030204" pitchFamily="34" charset="0"/>
              <a:cs typeface="Arial" panose="020B0604020202020204" pitchFamily="34" charset="0"/>
            </a:endParaRPr>
          </a:p>
          <a:p>
            <a:pPr>
              <a:buNone/>
            </a:pPr>
            <a:r>
              <a:rPr lang="en-US" sz="1100" b="1" dirty="0">
                <a:solidFill>
                  <a:srgbClr val="189592"/>
                </a:solidFill>
                <a:effectLst/>
                <a:latin typeface="Aptos" panose="020B0004020202020204" pitchFamily="34" charset="0"/>
                <a:ea typeface="Calibri" panose="020F0502020204030204" pitchFamily="34" charset="0"/>
                <a:cs typeface="Arial" panose="020B0604020202020204" pitchFamily="34" charset="0"/>
              </a:rPr>
              <a:t>Main tasks</a:t>
            </a:r>
            <a:endParaRPr lang="en-GB" sz="1100" dirty="0">
              <a:solidFill>
                <a:srgbClr val="333333"/>
              </a:solidFill>
              <a:effectLst/>
              <a:latin typeface="Aptos" panose="020B0004020202020204" pitchFamily="34" charset="0"/>
              <a:ea typeface="Calibri" panose="020F0502020204030204" pitchFamily="34" charset="0"/>
              <a:cs typeface="Arial" panose="020B0604020202020204" pitchFamily="34" charset="0"/>
            </a:endParaRPr>
          </a:p>
          <a:p>
            <a:pPr>
              <a:buNone/>
            </a:pPr>
            <a:r>
              <a:rPr lang="en-US" sz="1100" dirty="0">
                <a:solidFill>
                  <a:srgbClr val="333333"/>
                </a:solidFill>
                <a:effectLst/>
                <a:latin typeface="Aptos" panose="020B0004020202020204" pitchFamily="34" charset="0"/>
                <a:ea typeface="Calibri" panose="020F0502020204030204" pitchFamily="34" charset="0"/>
                <a:cs typeface="Arial" panose="020B0604020202020204" pitchFamily="34" charset="0"/>
              </a:rPr>
              <a:t> </a:t>
            </a:r>
            <a:endParaRPr lang="en-GB" sz="1100" dirty="0">
              <a:solidFill>
                <a:srgbClr val="333333"/>
              </a:solidFill>
              <a:effectLst/>
              <a:latin typeface="Aptos" panose="020B0004020202020204" pitchFamily="34" charset="0"/>
              <a:ea typeface="Calibri" panose="020F0502020204030204" pitchFamily="34" charset="0"/>
              <a:cs typeface="Arial" panose="020B0604020202020204" pitchFamily="34" charset="0"/>
            </a:endParaRPr>
          </a:p>
          <a:p>
            <a:pPr marL="342900" lvl="0" indent="-342900">
              <a:spcAft>
                <a:spcPts val="1200"/>
              </a:spcAft>
              <a:buFont typeface="+mj-lt"/>
              <a:buAutoNum type="arabicPeriod"/>
            </a:pPr>
            <a:r>
              <a:rPr lang="en-US" sz="1100" dirty="0">
                <a:solidFill>
                  <a:srgbClr val="333333"/>
                </a:solidFill>
                <a:effectLst/>
                <a:latin typeface="Aptos" panose="020B0004020202020204" pitchFamily="34" charset="0"/>
                <a:ea typeface="Calibri" panose="020F0502020204030204" pitchFamily="34" charset="0"/>
                <a:cs typeface="Arial" panose="020B0604020202020204" pitchFamily="34" charset="0"/>
              </a:rPr>
              <a:t>Deliver environmental </a:t>
            </a:r>
            <a:r>
              <a:rPr lang="en-US" sz="1100" dirty="0" err="1">
                <a:solidFill>
                  <a:srgbClr val="333333"/>
                </a:solidFill>
                <a:effectLst/>
                <a:latin typeface="Aptos" panose="020B0004020202020204" pitchFamily="34" charset="0"/>
                <a:ea typeface="Calibri" panose="020F0502020204030204" pitchFamily="34" charset="0"/>
                <a:cs typeface="Arial" panose="020B0604020202020204" pitchFamily="34" charset="0"/>
              </a:rPr>
              <a:t>programmes</a:t>
            </a:r>
            <a:r>
              <a:rPr lang="en-US" sz="1100" dirty="0">
                <a:solidFill>
                  <a:srgbClr val="333333"/>
                </a:solidFill>
                <a:effectLst/>
                <a:latin typeface="Aptos" panose="020B0004020202020204" pitchFamily="34" charset="0"/>
                <a:ea typeface="Calibri" panose="020F0502020204030204" pitchFamily="34" charset="0"/>
                <a:cs typeface="Arial" panose="020B0604020202020204" pitchFamily="34" charset="0"/>
              </a:rPr>
              <a:t> and projects as assigned, including developing project plans and maintaining robust systems for monitoring and evaluation in line with </a:t>
            </a:r>
            <a:r>
              <a:rPr lang="en-US" sz="1100" dirty="0" err="1">
                <a:solidFill>
                  <a:srgbClr val="333333"/>
                </a:solidFill>
                <a:effectLst/>
                <a:latin typeface="Aptos" panose="020B0004020202020204" pitchFamily="34" charset="0"/>
                <a:ea typeface="Calibri" panose="020F0502020204030204" pitchFamily="34" charset="0"/>
                <a:cs typeface="Arial" panose="020B0604020202020204" pitchFamily="34" charset="0"/>
              </a:rPr>
              <a:t>organisational</a:t>
            </a:r>
            <a:r>
              <a:rPr lang="en-US" sz="1100" dirty="0">
                <a:solidFill>
                  <a:srgbClr val="333333"/>
                </a:solidFill>
                <a:effectLst/>
                <a:latin typeface="Aptos" panose="020B0004020202020204" pitchFamily="34" charset="0"/>
                <a:ea typeface="Calibri" panose="020F0502020204030204" pitchFamily="34" charset="0"/>
                <a:cs typeface="Arial" panose="020B0604020202020204" pitchFamily="34" charset="0"/>
              </a:rPr>
              <a:t> standards.</a:t>
            </a:r>
            <a:endParaRPr lang="en-GB" sz="1100" dirty="0">
              <a:solidFill>
                <a:srgbClr val="333333"/>
              </a:solidFill>
              <a:effectLst/>
              <a:latin typeface="Aptos" panose="020B0004020202020204" pitchFamily="34" charset="0"/>
              <a:ea typeface="Calibri" panose="020F0502020204030204" pitchFamily="34" charset="0"/>
              <a:cs typeface="Arial" panose="020B0604020202020204" pitchFamily="34" charset="0"/>
            </a:endParaRPr>
          </a:p>
          <a:p>
            <a:pPr marL="342900" lvl="0" indent="-342900">
              <a:spcAft>
                <a:spcPts val="1200"/>
              </a:spcAft>
              <a:buFont typeface="+mj-lt"/>
              <a:buAutoNum type="arabicPeriod"/>
            </a:pPr>
            <a:r>
              <a:rPr lang="en-US" sz="1100" dirty="0">
                <a:solidFill>
                  <a:srgbClr val="333333"/>
                </a:solidFill>
                <a:effectLst/>
                <a:latin typeface="Aptos" panose="020B0004020202020204" pitchFamily="34" charset="0"/>
                <a:ea typeface="Calibri" panose="020F0502020204030204" pitchFamily="34" charset="0"/>
                <a:cs typeface="Arial" panose="020B0604020202020204" pitchFamily="34" charset="0"/>
              </a:rPr>
              <a:t>Develop and manage partnerships with communities, parish councils, schools, statutory agencies and other stakeholders to support the delivery of Cambridgeshire ACRE's environmental work.</a:t>
            </a:r>
            <a:endParaRPr lang="en-GB" sz="1100" dirty="0">
              <a:solidFill>
                <a:srgbClr val="333333"/>
              </a:solidFill>
              <a:effectLst/>
              <a:latin typeface="Aptos" panose="020B0004020202020204" pitchFamily="34" charset="0"/>
              <a:ea typeface="Calibri" panose="020F0502020204030204" pitchFamily="34" charset="0"/>
              <a:cs typeface="Arial" panose="020B0604020202020204" pitchFamily="34" charset="0"/>
            </a:endParaRPr>
          </a:p>
          <a:p>
            <a:pPr marL="342900" lvl="0" indent="-342900">
              <a:spcAft>
                <a:spcPts val="1200"/>
              </a:spcAft>
              <a:buFont typeface="+mj-lt"/>
              <a:buAutoNum type="arabicPeriod"/>
            </a:pPr>
            <a:r>
              <a:rPr lang="en-US" sz="1100" dirty="0">
                <a:solidFill>
                  <a:srgbClr val="333333"/>
                </a:solidFill>
                <a:effectLst/>
                <a:latin typeface="Aptos" panose="020B0004020202020204" pitchFamily="34" charset="0"/>
                <a:ea typeface="Calibri" panose="020F0502020204030204" pitchFamily="34" charset="0"/>
                <a:cs typeface="Arial" panose="020B0604020202020204" pitchFamily="34" charset="0"/>
              </a:rPr>
              <a:t>Recruit, manage and develop volunteers so they can contribute effectively to environmental projects and community action.</a:t>
            </a:r>
            <a:endParaRPr lang="en-GB" sz="1100" dirty="0">
              <a:solidFill>
                <a:srgbClr val="333333"/>
              </a:solidFill>
              <a:effectLst/>
              <a:latin typeface="Aptos" panose="020B0004020202020204" pitchFamily="34" charset="0"/>
              <a:ea typeface="Calibri" panose="020F0502020204030204" pitchFamily="34" charset="0"/>
              <a:cs typeface="Arial" panose="020B0604020202020204" pitchFamily="34" charset="0"/>
            </a:endParaRPr>
          </a:p>
          <a:p>
            <a:pPr marL="342900" lvl="0" indent="-342900">
              <a:spcAft>
                <a:spcPts val="1200"/>
              </a:spcAft>
              <a:buFont typeface="+mj-lt"/>
              <a:buAutoNum type="arabicPeriod"/>
            </a:pPr>
            <a:r>
              <a:rPr lang="en-US" sz="1100" dirty="0">
                <a:solidFill>
                  <a:srgbClr val="333333"/>
                </a:solidFill>
                <a:effectLst/>
                <a:latin typeface="Aptos" panose="020B0004020202020204" pitchFamily="34" charset="0"/>
                <a:ea typeface="Calibri" panose="020F0502020204030204" pitchFamily="34" charset="0"/>
                <a:cs typeface="Arial" panose="020B0604020202020204" pitchFamily="34" charset="0"/>
              </a:rPr>
              <a:t>Work with community groups and volunteers, offering facilitation expertise, information, advice and guidance to enable them to undertake environmental improvement projects and activities.</a:t>
            </a:r>
            <a:endParaRPr lang="en-GB" sz="1100" dirty="0">
              <a:solidFill>
                <a:srgbClr val="333333"/>
              </a:solidFill>
              <a:effectLst/>
              <a:latin typeface="Aptos" panose="020B0004020202020204" pitchFamily="34" charset="0"/>
              <a:ea typeface="Calibri" panose="020F0502020204030204" pitchFamily="34" charset="0"/>
              <a:cs typeface="Arial" panose="020B0604020202020204" pitchFamily="34" charset="0"/>
            </a:endParaRPr>
          </a:p>
          <a:p>
            <a:pPr marL="342900" lvl="0" indent="-342900">
              <a:spcAft>
                <a:spcPts val="1200"/>
              </a:spcAft>
              <a:buFont typeface="+mj-lt"/>
              <a:buAutoNum type="arabicPeriod"/>
            </a:pPr>
            <a:r>
              <a:rPr lang="en-US" sz="1100" dirty="0" err="1">
                <a:solidFill>
                  <a:srgbClr val="333333"/>
                </a:solidFill>
                <a:effectLst/>
                <a:latin typeface="Aptos" panose="020B0004020202020204" pitchFamily="34" charset="0"/>
                <a:ea typeface="Calibri" panose="020F0502020204030204" pitchFamily="34" charset="0"/>
                <a:cs typeface="Arial" panose="020B0604020202020204" pitchFamily="34" charset="0"/>
              </a:rPr>
              <a:t>Organise</a:t>
            </a:r>
            <a:r>
              <a:rPr lang="en-US" sz="1100" dirty="0">
                <a:solidFill>
                  <a:srgbClr val="333333"/>
                </a:solidFill>
                <a:effectLst/>
                <a:latin typeface="Aptos" panose="020B0004020202020204" pitchFamily="34" charset="0"/>
                <a:ea typeface="Calibri" panose="020F0502020204030204" pitchFamily="34" charset="0"/>
                <a:cs typeface="Arial" panose="020B0604020202020204" pitchFamily="34" charset="0"/>
              </a:rPr>
              <a:t> and deliver community engagement activities, volunteering opportunities, training events and practical environmental projects.</a:t>
            </a:r>
            <a:endParaRPr lang="en-GB" sz="1100" dirty="0">
              <a:solidFill>
                <a:srgbClr val="333333"/>
              </a:solidFill>
              <a:effectLst/>
              <a:latin typeface="Aptos" panose="020B0004020202020204" pitchFamily="34" charset="0"/>
              <a:ea typeface="Calibri" panose="020F0502020204030204" pitchFamily="34" charset="0"/>
              <a:cs typeface="Arial" panose="020B0604020202020204" pitchFamily="34" charset="0"/>
            </a:endParaRPr>
          </a:p>
          <a:p>
            <a:pPr marL="342900" lvl="0" indent="-342900">
              <a:spcAft>
                <a:spcPts val="1200"/>
              </a:spcAft>
              <a:buFont typeface="+mj-lt"/>
              <a:buAutoNum type="arabicPeriod"/>
            </a:pPr>
            <a:r>
              <a:rPr lang="en-US" sz="1100" dirty="0">
                <a:solidFill>
                  <a:srgbClr val="333333"/>
                </a:solidFill>
                <a:effectLst/>
                <a:latin typeface="Aptos" panose="020B0004020202020204" pitchFamily="34" charset="0"/>
                <a:ea typeface="Calibri" panose="020F0502020204030204" pitchFamily="34" charset="0"/>
                <a:cs typeface="Arial" panose="020B0604020202020204" pitchFamily="34" charset="0"/>
              </a:rPr>
              <a:t>Prepare and help others prepare communications and support materials including case studies, guidance documents, newsletters, online resources and promotional materials.</a:t>
            </a:r>
            <a:endParaRPr lang="en-GB" sz="1100" dirty="0">
              <a:solidFill>
                <a:srgbClr val="333333"/>
              </a:solidFill>
              <a:effectLst/>
              <a:latin typeface="Aptos" panose="020B0004020202020204" pitchFamily="34" charset="0"/>
              <a:ea typeface="Calibri" panose="020F0502020204030204" pitchFamily="34" charset="0"/>
              <a:cs typeface="Arial" panose="020B0604020202020204" pitchFamily="34" charset="0"/>
            </a:endParaRPr>
          </a:p>
          <a:p>
            <a:pPr marL="342900" lvl="0" indent="-342900">
              <a:spcAft>
                <a:spcPts val="1200"/>
              </a:spcAft>
              <a:buFont typeface="+mj-lt"/>
              <a:buAutoNum type="arabicPeriod"/>
            </a:pPr>
            <a:r>
              <a:rPr lang="en-US" sz="1100" dirty="0">
                <a:solidFill>
                  <a:srgbClr val="333333"/>
                </a:solidFill>
                <a:effectLst/>
                <a:latin typeface="Aptos" panose="020B0004020202020204" pitchFamily="34" charset="0"/>
                <a:ea typeface="Calibri" panose="020F0502020204030204" pitchFamily="34" charset="0"/>
                <a:cs typeface="Arial" panose="020B0604020202020204" pitchFamily="34" charset="0"/>
              </a:rPr>
              <a:t>Contribute to the development, delivery and evaluation of projects relating to environmental improvement, biodiversity, water environments and community stewardship.</a:t>
            </a:r>
            <a:endParaRPr lang="en-GB" sz="1100" dirty="0">
              <a:solidFill>
                <a:srgbClr val="333333"/>
              </a:solidFill>
              <a:effectLst/>
              <a:latin typeface="Aptos" panose="020B0004020202020204" pitchFamily="34" charset="0"/>
              <a:ea typeface="Calibri" panose="020F0502020204030204" pitchFamily="34" charset="0"/>
              <a:cs typeface="Arial" panose="020B0604020202020204" pitchFamily="34" charset="0"/>
            </a:endParaRPr>
          </a:p>
          <a:p>
            <a:pPr marL="342900" lvl="0" indent="-342900">
              <a:spcAft>
                <a:spcPts val="1200"/>
              </a:spcAft>
              <a:buFont typeface="+mj-lt"/>
              <a:buAutoNum type="arabicPeriod"/>
            </a:pPr>
            <a:r>
              <a:rPr lang="en-US" sz="1100" dirty="0">
                <a:solidFill>
                  <a:srgbClr val="333333"/>
                </a:solidFill>
                <a:effectLst/>
                <a:latin typeface="Aptos" panose="020B0004020202020204" pitchFamily="34" charset="0"/>
                <a:ea typeface="Calibri" panose="020F0502020204030204" pitchFamily="34" charset="0"/>
                <a:cs typeface="Arial" panose="020B0604020202020204" pitchFamily="34" charset="0"/>
              </a:rPr>
              <a:t>Gather and </a:t>
            </a:r>
            <a:r>
              <a:rPr lang="en-US" sz="1100" dirty="0" err="1">
                <a:solidFill>
                  <a:srgbClr val="333333"/>
                </a:solidFill>
                <a:effectLst/>
                <a:latin typeface="Aptos" panose="020B0004020202020204" pitchFamily="34" charset="0"/>
                <a:ea typeface="Calibri" panose="020F0502020204030204" pitchFamily="34" charset="0"/>
                <a:cs typeface="Arial" panose="020B0604020202020204" pitchFamily="34" charset="0"/>
              </a:rPr>
              <a:t>analyse</a:t>
            </a:r>
            <a:r>
              <a:rPr lang="en-US" sz="1100" dirty="0">
                <a:solidFill>
                  <a:srgbClr val="333333"/>
                </a:solidFill>
                <a:effectLst/>
                <a:latin typeface="Aptos" panose="020B0004020202020204" pitchFamily="34" charset="0"/>
                <a:ea typeface="Calibri" panose="020F0502020204030204" pitchFamily="34" charset="0"/>
                <a:cs typeface="Arial" panose="020B0604020202020204" pitchFamily="34" charset="0"/>
              </a:rPr>
              <a:t> information on environmental issues affecting communities and contribute to the development of practical responses and solutions.</a:t>
            </a:r>
            <a:endParaRPr lang="en-GB" sz="1100" dirty="0">
              <a:solidFill>
                <a:srgbClr val="333333"/>
              </a:solidFill>
              <a:effectLst/>
              <a:latin typeface="Aptos" panose="020B0004020202020204" pitchFamily="34" charset="0"/>
              <a:ea typeface="Calibri" panose="020F0502020204030204" pitchFamily="34" charset="0"/>
              <a:cs typeface="Arial" panose="020B0604020202020204" pitchFamily="34" charset="0"/>
            </a:endParaRPr>
          </a:p>
          <a:p>
            <a:pPr marL="342900" lvl="0" indent="-342900">
              <a:spcAft>
                <a:spcPts val="1200"/>
              </a:spcAft>
              <a:buFont typeface="+mj-lt"/>
              <a:buAutoNum type="arabicPeriod"/>
            </a:pPr>
            <a:r>
              <a:rPr lang="en-US" sz="1100" dirty="0">
                <a:solidFill>
                  <a:srgbClr val="333333"/>
                </a:solidFill>
                <a:effectLst/>
                <a:latin typeface="Aptos" panose="020B0004020202020204" pitchFamily="34" charset="0"/>
                <a:ea typeface="Calibri" panose="020F0502020204030204" pitchFamily="34" charset="0"/>
                <a:cs typeface="Arial" panose="020B0604020202020204" pitchFamily="34" charset="0"/>
              </a:rPr>
              <a:t>Contribute locally and nationally to the development of policies and practices affecting communities and the environment through participation in relevant networks and partnerships.</a:t>
            </a:r>
            <a:endParaRPr lang="en-GB" sz="1100" dirty="0">
              <a:solidFill>
                <a:srgbClr val="333333"/>
              </a:solidFill>
              <a:effectLst/>
              <a:latin typeface="Aptos" panose="020B0004020202020204" pitchFamily="34" charset="0"/>
              <a:ea typeface="Calibri" panose="020F0502020204030204" pitchFamily="34" charset="0"/>
              <a:cs typeface="Arial" panose="020B0604020202020204" pitchFamily="34" charset="0"/>
            </a:endParaRPr>
          </a:p>
        </p:txBody>
      </p:sp>
      <p:pic>
        <p:nvPicPr>
          <p:cNvPr id="10" name="Picture 9" descr="A colorful circle with black background&#10;&#10;Description automatically generated">
            <a:extLst>
              <a:ext uri="{FF2B5EF4-FFF2-40B4-BE49-F238E27FC236}">
                <a16:creationId xmlns:a16="http://schemas.microsoft.com/office/drawing/2014/main" id="{A1BACD56-868B-FEBD-A034-62240E5D1A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8725" y="237546"/>
            <a:ext cx="900000" cy="892663"/>
          </a:xfrm>
          <a:prstGeom prst="rect">
            <a:avLst/>
          </a:prstGeom>
        </p:spPr>
      </p:pic>
    </p:spTree>
    <p:extLst>
      <p:ext uri="{BB962C8B-B14F-4D97-AF65-F5344CB8AC3E}">
        <p14:creationId xmlns:p14="http://schemas.microsoft.com/office/powerpoint/2010/main" val="2717856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858164-16B3-14FF-119A-2628F2D73CDF}"/>
              </a:ext>
            </a:extLst>
          </p:cNvPr>
          <p:cNvSpPr txBox="1"/>
          <p:nvPr/>
        </p:nvSpPr>
        <p:spPr>
          <a:xfrm>
            <a:off x="1869743" y="400119"/>
            <a:ext cx="4438984" cy="646331"/>
          </a:xfrm>
          <a:prstGeom prst="rect">
            <a:avLst/>
          </a:prstGeom>
          <a:noFill/>
        </p:spPr>
        <p:txBody>
          <a:bodyPr wrap="square" rtlCol="0">
            <a:spAutoFit/>
          </a:bodyPr>
          <a:lstStyle/>
          <a:p>
            <a:pPr algn="r"/>
            <a:r>
              <a:rPr lang="en-US" b="1" dirty="0">
                <a:solidFill>
                  <a:srgbClr val="189592"/>
                </a:solidFill>
                <a:latin typeface="Aptos" panose="020B0004020202020204" pitchFamily="34" charset="0"/>
              </a:rPr>
              <a:t>Qualifications, knowledge &amp; experience, and skills &amp; personal qualities needed</a:t>
            </a:r>
            <a:endParaRPr lang="en-GB" b="1" dirty="0">
              <a:solidFill>
                <a:srgbClr val="189592"/>
              </a:solidFill>
              <a:latin typeface="Aptos" panose="020B0004020202020204" pitchFamily="34" charset="0"/>
            </a:endParaRPr>
          </a:p>
        </p:txBody>
      </p:sp>
      <p:sp>
        <p:nvSpPr>
          <p:cNvPr id="5" name="TextBox 4">
            <a:extLst>
              <a:ext uri="{FF2B5EF4-FFF2-40B4-BE49-F238E27FC236}">
                <a16:creationId xmlns:a16="http://schemas.microsoft.com/office/drawing/2014/main" id="{AF6C0537-793D-18FC-23EE-B9F1A38086DF}"/>
              </a:ext>
            </a:extLst>
          </p:cNvPr>
          <p:cNvSpPr txBox="1"/>
          <p:nvPr/>
        </p:nvSpPr>
        <p:spPr>
          <a:xfrm>
            <a:off x="549275" y="2748629"/>
            <a:ext cx="5737568" cy="769441"/>
          </a:xfrm>
          <a:prstGeom prst="rect">
            <a:avLst/>
          </a:prstGeom>
          <a:noFill/>
        </p:spPr>
        <p:txBody>
          <a:bodyPr wrap="square" rtlCol="0">
            <a:spAutoFit/>
          </a:bodyPr>
          <a:lstStyle/>
          <a:p>
            <a:pPr marL="171450" indent="-171450">
              <a:buFont typeface="Arial" panose="020B0604020202020204" pitchFamily="34" charset="0"/>
              <a:buChar char="•"/>
            </a:pPr>
            <a:r>
              <a:rPr lang="en-US" sz="1100" dirty="0">
                <a:latin typeface="Aptos" panose="020B0004020202020204" pitchFamily="34" charset="0"/>
              </a:rPr>
              <a:t>Level 6 qualifications including degree with </a:t>
            </a:r>
            <a:r>
              <a:rPr lang="en-US" sz="1100" dirty="0" err="1">
                <a:latin typeface="Aptos" panose="020B0004020202020204" pitchFamily="34" charset="0"/>
              </a:rPr>
              <a:t>honours</a:t>
            </a:r>
            <a:r>
              <a:rPr lang="en-US" sz="1100" dirty="0">
                <a:latin typeface="Aptos" panose="020B0004020202020204" pitchFamily="34" charset="0"/>
              </a:rPr>
              <a:t> or ordinary degree without </a:t>
            </a:r>
            <a:r>
              <a:rPr lang="en-US" sz="1100" dirty="0" err="1">
                <a:latin typeface="Aptos" panose="020B0004020202020204" pitchFamily="34" charset="0"/>
              </a:rPr>
              <a:t>honours</a:t>
            </a:r>
            <a:r>
              <a:rPr lang="en-US" sz="1100" dirty="0">
                <a:latin typeface="Aptos" panose="020B0004020202020204" pitchFamily="34" charset="0"/>
              </a:rPr>
              <a:t>, Level 6 NVQ, Level 6 Diploma or Certificate, Degree Apprenticeship or equivalent experience in community development, environmental management, conservation, geography, sustainability or a related field.</a:t>
            </a:r>
          </a:p>
        </p:txBody>
      </p:sp>
      <p:pic>
        <p:nvPicPr>
          <p:cNvPr id="10" name="Picture 9" descr="A colorful circle with black background&#10;&#10;Description automatically generated">
            <a:extLst>
              <a:ext uri="{FF2B5EF4-FFF2-40B4-BE49-F238E27FC236}">
                <a16:creationId xmlns:a16="http://schemas.microsoft.com/office/drawing/2014/main" id="{A1BACD56-868B-FEBD-A034-62240E5D1A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566" y="138454"/>
            <a:ext cx="900000" cy="892663"/>
          </a:xfrm>
          <a:prstGeom prst="rect">
            <a:avLst/>
          </a:prstGeom>
        </p:spPr>
      </p:pic>
      <p:sp>
        <p:nvSpPr>
          <p:cNvPr id="3" name="TextBox 2">
            <a:extLst>
              <a:ext uri="{FF2B5EF4-FFF2-40B4-BE49-F238E27FC236}">
                <a16:creationId xmlns:a16="http://schemas.microsoft.com/office/drawing/2014/main" id="{A757755C-60EA-2FC4-927B-42063DA7D1CB}"/>
              </a:ext>
            </a:extLst>
          </p:cNvPr>
          <p:cNvSpPr txBox="1"/>
          <p:nvPr/>
        </p:nvSpPr>
        <p:spPr>
          <a:xfrm>
            <a:off x="549275" y="2432685"/>
            <a:ext cx="5733924" cy="292388"/>
          </a:xfrm>
          <a:prstGeom prst="rect">
            <a:avLst/>
          </a:prstGeom>
          <a:noFill/>
        </p:spPr>
        <p:txBody>
          <a:bodyPr wrap="square" rtlCol="0">
            <a:spAutoFit/>
          </a:bodyPr>
          <a:lstStyle/>
          <a:p>
            <a:r>
              <a:rPr lang="en-US" sz="1300" b="1" dirty="0">
                <a:solidFill>
                  <a:srgbClr val="333333"/>
                </a:solidFill>
                <a:latin typeface="Aptos" panose="020B0004020202020204" pitchFamily="34" charset="0"/>
              </a:rPr>
              <a:t>Qualifications we expect you to hold</a:t>
            </a:r>
          </a:p>
        </p:txBody>
      </p:sp>
      <p:sp>
        <p:nvSpPr>
          <p:cNvPr id="11" name="TextBox 10">
            <a:extLst>
              <a:ext uri="{FF2B5EF4-FFF2-40B4-BE49-F238E27FC236}">
                <a16:creationId xmlns:a16="http://schemas.microsoft.com/office/drawing/2014/main" id="{BB0FB797-9A8F-F2C5-1B33-47669266A74E}"/>
              </a:ext>
            </a:extLst>
          </p:cNvPr>
          <p:cNvSpPr txBox="1"/>
          <p:nvPr/>
        </p:nvSpPr>
        <p:spPr>
          <a:xfrm>
            <a:off x="566566" y="4036925"/>
            <a:ext cx="5737568" cy="1446550"/>
          </a:xfrm>
          <a:prstGeom prst="rect">
            <a:avLst/>
          </a:prstGeom>
          <a:noFill/>
        </p:spPr>
        <p:txBody>
          <a:bodyPr wrap="square" rtlCol="0">
            <a:spAutoFit/>
          </a:bodyPr>
          <a:lstStyle/>
          <a:p>
            <a:pPr marL="171450" indent="-171450">
              <a:buFont typeface="Arial" panose="020B0604020202020204" pitchFamily="34" charset="0"/>
              <a:buChar char="•"/>
            </a:pPr>
            <a:r>
              <a:rPr lang="en-US" sz="1100" dirty="0">
                <a:latin typeface="Aptos" panose="020B0004020202020204" pitchFamily="34" charset="0"/>
              </a:rPr>
              <a:t>Experience of delivering community-based projects.</a:t>
            </a:r>
          </a:p>
          <a:p>
            <a:pPr marL="171450" indent="-171450">
              <a:buFont typeface="Arial" panose="020B0604020202020204" pitchFamily="34" charset="0"/>
              <a:buChar char="•"/>
            </a:pPr>
            <a:r>
              <a:rPr lang="en-US" sz="1100" dirty="0">
                <a:latin typeface="Aptos" panose="020B0004020202020204" pitchFamily="34" charset="0"/>
              </a:rPr>
              <a:t>Experience of giving advice to communities and volunteers.</a:t>
            </a:r>
          </a:p>
          <a:p>
            <a:pPr marL="171450" indent="-171450">
              <a:buFont typeface="Arial" panose="020B0604020202020204" pitchFamily="34" charset="0"/>
              <a:buChar char="•"/>
            </a:pPr>
            <a:r>
              <a:rPr lang="en-US" sz="1100" dirty="0">
                <a:latin typeface="Aptos" panose="020B0004020202020204" pitchFamily="34" charset="0"/>
              </a:rPr>
              <a:t>Experience of </a:t>
            </a:r>
            <a:r>
              <a:rPr lang="en-US" sz="1100" dirty="0" err="1">
                <a:latin typeface="Aptos" panose="020B0004020202020204" pitchFamily="34" charset="0"/>
              </a:rPr>
              <a:t>organising</a:t>
            </a:r>
            <a:r>
              <a:rPr lang="en-US" sz="1100" dirty="0">
                <a:latin typeface="Aptos" panose="020B0004020202020204" pitchFamily="34" charset="0"/>
              </a:rPr>
              <a:t> events, training or engagement activities.</a:t>
            </a:r>
          </a:p>
          <a:p>
            <a:pPr marL="171450" indent="-171450">
              <a:buFont typeface="Arial" panose="020B0604020202020204" pitchFamily="34" charset="0"/>
              <a:buChar char="•"/>
            </a:pPr>
            <a:r>
              <a:rPr lang="en-US" sz="1100" dirty="0">
                <a:latin typeface="Aptos" panose="020B0004020202020204" pitchFamily="34" charset="0"/>
              </a:rPr>
              <a:t>Experience of working with community groups and volunteers.</a:t>
            </a:r>
          </a:p>
          <a:p>
            <a:pPr marL="171450" indent="-171450">
              <a:buFont typeface="Arial" panose="020B0604020202020204" pitchFamily="34" charset="0"/>
              <a:buChar char="•"/>
            </a:pPr>
            <a:r>
              <a:rPr lang="en-US" sz="1100" dirty="0">
                <a:latin typeface="Aptos" panose="020B0004020202020204" pitchFamily="34" charset="0"/>
              </a:rPr>
              <a:t>Experience of partnership working and networking.</a:t>
            </a:r>
          </a:p>
          <a:p>
            <a:pPr marL="171450" indent="-171450">
              <a:buFont typeface="Arial" panose="020B0604020202020204" pitchFamily="34" charset="0"/>
              <a:buChar char="•"/>
            </a:pPr>
            <a:r>
              <a:rPr lang="en-US" sz="1100" dirty="0">
                <a:latin typeface="Aptos" panose="020B0004020202020204" pitchFamily="34" charset="0"/>
              </a:rPr>
              <a:t>Knowledge of environmental, conservation, biodiversity or water-related issues.</a:t>
            </a:r>
          </a:p>
          <a:p>
            <a:pPr marL="171450" indent="-171450">
              <a:buFont typeface="Arial" panose="020B0604020202020204" pitchFamily="34" charset="0"/>
              <a:buChar char="•"/>
            </a:pPr>
            <a:r>
              <a:rPr lang="en-US" sz="1100" dirty="0">
                <a:latin typeface="Aptos" panose="020B0004020202020204" pitchFamily="34" charset="0"/>
              </a:rPr>
              <a:t>Experience of delivering environmental, conservation or sustainability projects.</a:t>
            </a:r>
          </a:p>
          <a:p>
            <a:pPr marL="171450" indent="-171450">
              <a:buFont typeface="Arial" panose="020B0604020202020204" pitchFamily="34" charset="0"/>
              <a:buChar char="•"/>
            </a:pPr>
            <a:r>
              <a:rPr lang="en-US" sz="1100" dirty="0">
                <a:latin typeface="Aptos" panose="020B0004020202020204" pitchFamily="34" charset="0"/>
              </a:rPr>
              <a:t>Ability to build positive relationships with a wide range of stakeholders.</a:t>
            </a:r>
          </a:p>
        </p:txBody>
      </p:sp>
      <p:sp>
        <p:nvSpPr>
          <p:cNvPr id="12" name="TextBox 11">
            <a:extLst>
              <a:ext uri="{FF2B5EF4-FFF2-40B4-BE49-F238E27FC236}">
                <a16:creationId xmlns:a16="http://schemas.microsoft.com/office/drawing/2014/main" id="{942F622B-C6F2-0420-EF7F-66AC4C4B1E62}"/>
              </a:ext>
            </a:extLst>
          </p:cNvPr>
          <p:cNvSpPr txBox="1"/>
          <p:nvPr/>
        </p:nvSpPr>
        <p:spPr>
          <a:xfrm>
            <a:off x="566565" y="3681575"/>
            <a:ext cx="5716633" cy="292388"/>
          </a:xfrm>
          <a:prstGeom prst="rect">
            <a:avLst/>
          </a:prstGeom>
          <a:noFill/>
        </p:spPr>
        <p:txBody>
          <a:bodyPr wrap="square" rtlCol="0">
            <a:spAutoFit/>
          </a:bodyPr>
          <a:lstStyle/>
          <a:p>
            <a:r>
              <a:rPr lang="en-US" sz="1300" b="1" dirty="0">
                <a:solidFill>
                  <a:srgbClr val="333333"/>
                </a:solidFill>
                <a:latin typeface="Aptos" panose="020B0004020202020204" pitchFamily="34" charset="0"/>
              </a:rPr>
              <a:t>Knowledge and experience we expect you to be able to demonstrate</a:t>
            </a:r>
          </a:p>
        </p:txBody>
      </p:sp>
      <p:sp>
        <p:nvSpPr>
          <p:cNvPr id="14" name="TextBox 13">
            <a:extLst>
              <a:ext uri="{FF2B5EF4-FFF2-40B4-BE49-F238E27FC236}">
                <a16:creationId xmlns:a16="http://schemas.microsoft.com/office/drawing/2014/main" id="{9D04FFF5-6B78-AC9E-6DE2-5E07B60ACB3B}"/>
              </a:ext>
            </a:extLst>
          </p:cNvPr>
          <p:cNvSpPr txBox="1"/>
          <p:nvPr/>
        </p:nvSpPr>
        <p:spPr>
          <a:xfrm>
            <a:off x="553866" y="6157798"/>
            <a:ext cx="5729332" cy="2292935"/>
          </a:xfrm>
          <a:prstGeom prst="rect">
            <a:avLst/>
          </a:prstGeom>
          <a:noFill/>
        </p:spPr>
        <p:txBody>
          <a:bodyPr wrap="square" rtlCol="0">
            <a:spAutoFit/>
          </a:bodyPr>
          <a:lstStyle/>
          <a:p>
            <a:pPr marL="171450" indent="-171450">
              <a:buFont typeface="Arial" panose="020B0604020202020204" pitchFamily="34" charset="0"/>
              <a:buChar char="•"/>
            </a:pPr>
            <a:r>
              <a:rPr lang="en-US" sz="1100" dirty="0">
                <a:latin typeface="Aptos" panose="020B0004020202020204" pitchFamily="34" charset="0"/>
              </a:rPr>
              <a:t>Excellent written and verbal skills.</a:t>
            </a:r>
          </a:p>
          <a:p>
            <a:pPr marL="171450" indent="-171450">
              <a:buFont typeface="Arial" panose="020B0604020202020204" pitchFamily="34" charset="0"/>
              <a:buChar char="•"/>
            </a:pPr>
            <a:r>
              <a:rPr lang="en-US" sz="1100" dirty="0">
                <a:latin typeface="Aptos" panose="020B0004020202020204" pitchFamily="34" charset="0"/>
              </a:rPr>
              <a:t>Excellent communication skills with an ability to use tact, diplomacy and a high degree of relationship management.</a:t>
            </a:r>
          </a:p>
          <a:p>
            <a:pPr marL="171450" indent="-171450">
              <a:buFont typeface="Arial" panose="020B0604020202020204" pitchFamily="34" charset="0"/>
              <a:buChar char="•"/>
            </a:pPr>
            <a:r>
              <a:rPr lang="en-US" sz="1100" dirty="0">
                <a:latin typeface="Aptos" panose="020B0004020202020204" pitchFamily="34" charset="0"/>
              </a:rPr>
              <a:t>Ability to relate to all levels of the </a:t>
            </a:r>
            <a:r>
              <a:rPr lang="en-US" sz="1100" dirty="0" err="1">
                <a:latin typeface="Aptos" panose="020B0004020202020204" pitchFamily="34" charset="0"/>
              </a:rPr>
              <a:t>organisation</a:t>
            </a:r>
            <a:r>
              <a:rPr lang="en-US" sz="1100" dirty="0">
                <a:latin typeface="Aptos" panose="020B0004020202020204" pitchFamily="34" charset="0"/>
              </a:rPr>
              <a:t> confidently and effectively.</a:t>
            </a:r>
          </a:p>
          <a:p>
            <a:pPr marL="171450" indent="-171450">
              <a:buFont typeface="Arial" panose="020B0604020202020204" pitchFamily="34" charset="0"/>
              <a:buChar char="•"/>
            </a:pPr>
            <a:r>
              <a:rPr lang="en-US" sz="1100" dirty="0">
                <a:latin typeface="Aptos" panose="020B0004020202020204" pitchFamily="34" charset="0"/>
              </a:rPr>
              <a:t>Ability to </a:t>
            </a:r>
            <a:r>
              <a:rPr lang="en-US" sz="1100" dirty="0" err="1">
                <a:latin typeface="Aptos" panose="020B0004020202020204" pitchFamily="34" charset="0"/>
              </a:rPr>
              <a:t>analyse</a:t>
            </a:r>
            <a:r>
              <a:rPr lang="en-US" sz="1100" dirty="0">
                <a:latin typeface="Aptos" panose="020B0004020202020204" pitchFamily="34" charset="0"/>
              </a:rPr>
              <a:t> and interpret complex data.</a:t>
            </a:r>
          </a:p>
          <a:p>
            <a:pPr marL="171450" indent="-171450">
              <a:buFont typeface="Arial" panose="020B0604020202020204" pitchFamily="34" charset="0"/>
              <a:buChar char="•"/>
            </a:pPr>
            <a:r>
              <a:rPr lang="en-US" sz="1100" dirty="0">
                <a:latin typeface="Aptos" panose="020B0004020202020204" pitchFamily="34" charset="0"/>
              </a:rPr>
              <a:t>Ability to produce written reports </a:t>
            </a:r>
            <a:r>
              <a:rPr lang="en-US" sz="1100" dirty="0" err="1">
                <a:latin typeface="Aptos" panose="020B0004020202020204" pitchFamily="34" charset="0"/>
              </a:rPr>
              <a:t>summarising</a:t>
            </a:r>
            <a:r>
              <a:rPr lang="en-US" sz="1100" dirty="0">
                <a:latin typeface="Aptos" panose="020B0004020202020204" pitchFamily="34" charset="0"/>
              </a:rPr>
              <a:t> activities and outcomes.</a:t>
            </a:r>
          </a:p>
          <a:p>
            <a:pPr marL="171450" indent="-171450">
              <a:buFont typeface="Arial" panose="020B0604020202020204" pitchFamily="34" charset="0"/>
              <a:buChar char="•"/>
            </a:pPr>
            <a:r>
              <a:rPr lang="en-US" sz="1100" dirty="0">
                <a:latin typeface="Aptos" panose="020B0004020202020204" pitchFamily="34" charset="0"/>
              </a:rPr>
              <a:t>Ability to manage own time and </a:t>
            </a:r>
            <a:r>
              <a:rPr lang="en-US" sz="1100" dirty="0" err="1">
                <a:latin typeface="Aptos" panose="020B0004020202020204" pitchFamily="34" charset="0"/>
              </a:rPr>
              <a:t>prioritise</a:t>
            </a:r>
            <a:r>
              <a:rPr lang="en-US" sz="1100" dirty="0">
                <a:latin typeface="Aptos" panose="020B0004020202020204" pitchFamily="34" charset="0"/>
              </a:rPr>
              <a:t> workload.</a:t>
            </a:r>
          </a:p>
          <a:p>
            <a:pPr marL="171450" indent="-171450">
              <a:buFont typeface="Arial" panose="020B0604020202020204" pitchFamily="34" charset="0"/>
              <a:buChar char="•"/>
            </a:pPr>
            <a:r>
              <a:rPr lang="en-US" sz="1100" dirty="0">
                <a:latin typeface="Aptos" panose="020B0004020202020204" pitchFamily="34" charset="0"/>
              </a:rPr>
              <a:t>Excellent interpersonal skills and the ability to contribute within team environments.</a:t>
            </a:r>
          </a:p>
          <a:p>
            <a:pPr marL="171450" indent="-171450">
              <a:buFont typeface="Arial" panose="020B0604020202020204" pitchFamily="34" charset="0"/>
              <a:buChar char="•"/>
            </a:pPr>
            <a:r>
              <a:rPr lang="en-US" sz="1100" dirty="0">
                <a:latin typeface="Aptos" panose="020B0004020202020204" pitchFamily="34" charset="0"/>
              </a:rPr>
              <a:t>Proficient user of Microsoft Office suite of software.</a:t>
            </a:r>
          </a:p>
          <a:p>
            <a:pPr marL="171450" indent="-171450">
              <a:buFont typeface="Arial" panose="020B0604020202020204" pitchFamily="34" charset="0"/>
              <a:buChar char="•"/>
            </a:pPr>
            <a:r>
              <a:rPr lang="en-US" sz="1100" dirty="0">
                <a:latin typeface="Aptos" panose="020B0004020202020204" pitchFamily="34" charset="0"/>
              </a:rPr>
              <a:t>Flexible approach with a willingness to work outside normal hours on occasions (e.g. evenings and weekends).</a:t>
            </a:r>
          </a:p>
          <a:p>
            <a:pPr marL="171450" indent="-171450">
              <a:buFont typeface="Arial" panose="020B0604020202020204" pitchFamily="34" charset="0"/>
              <a:buChar char="•"/>
            </a:pPr>
            <a:r>
              <a:rPr lang="en-US" sz="1100" dirty="0">
                <a:latin typeface="Aptos" panose="020B0004020202020204" pitchFamily="34" charset="0"/>
              </a:rPr>
              <a:t>Ability to travel independently including use of own car insured for business use.</a:t>
            </a:r>
          </a:p>
          <a:p>
            <a:endParaRPr lang="en-GB" sz="1100" dirty="0">
              <a:latin typeface="Aptos" panose="020B0004020202020204" pitchFamily="34" charset="0"/>
            </a:endParaRPr>
          </a:p>
        </p:txBody>
      </p:sp>
      <p:sp>
        <p:nvSpPr>
          <p:cNvPr id="8" name="TextBox 7">
            <a:extLst>
              <a:ext uri="{FF2B5EF4-FFF2-40B4-BE49-F238E27FC236}">
                <a16:creationId xmlns:a16="http://schemas.microsoft.com/office/drawing/2014/main" id="{1E7A9E88-EA74-86D6-02E7-C3547F2BC18A}"/>
              </a:ext>
            </a:extLst>
          </p:cNvPr>
          <p:cNvSpPr txBox="1"/>
          <p:nvPr/>
        </p:nvSpPr>
        <p:spPr>
          <a:xfrm>
            <a:off x="570209" y="1492032"/>
            <a:ext cx="5733925" cy="600164"/>
          </a:xfrm>
          <a:prstGeom prst="rect">
            <a:avLst/>
          </a:prstGeom>
          <a:noFill/>
        </p:spPr>
        <p:txBody>
          <a:bodyPr wrap="square" rtlCol="0">
            <a:spAutoFit/>
          </a:bodyPr>
          <a:lstStyle/>
          <a:p>
            <a:r>
              <a:rPr lang="en-US" sz="1100" dirty="0">
                <a:solidFill>
                  <a:srgbClr val="333333"/>
                </a:solidFill>
                <a:latin typeface="Aptos" panose="020B0004020202020204" pitchFamily="34" charset="0"/>
              </a:rPr>
              <a:t>Please download the full job description and person specification to read the complete list of qualifications, knowledge &amp; experience, and skills &amp; personal qualities we are looking for in the person who takes on this role. The following provides a high-level summary:</a:t>
            </a:r>
          </a:p>
        </p:txBody>
      </p:sp>
      <p:sp>
        <p:nvSpPr>
          <p:cNvPr id="15" name="TextBox 14">
            <a:extLst>
              <a:ext uri="{FF2B5EF4-FFF2-40B4-BE49-F238E27FC236}">
                <a16:creationId xmlns:a16="http://schemas.microsoft.com/office/drawing/2014/main" id="{DA666C1E-4A0C-1A56-1734-3EBE0F7B7D1E}"/>
              </a:ext>
            </a:extLst>
          </p:cNvPr>
          <p:cNvSpPr txBox="1"/>
          <p:nvPr/>
        </p:nvSpPr>
        <p:spPr>
          <a:xfrm>
            <a:off x="553865" y="5791876"/>
            <a:ext cx="5737567" cy="292388"/>
          </a:xfrm>
          <a:prstGeom prst="rect">
            <a:avLst/>
          </a:prstGeom>
          <a:noFill/>
        </p:spPr>
        <p:txBody>
          <a:bodyPr wrap="square" rtlCol="0">
            <a:spAutoFit/>
          </a:bodyPr>
          <a:lstStyle/>
          <a:p>
            <a:r>
              <a:rPr lang="en-US" sz="1300" b="1" dirty="0">
                <a:solidFill>
                  <a:srgbClr val="333333"/>
                </a:solidFill>
                <a:latin typeface="Aptos" panose="020B0004020202020204" pitchFamily="34" charset="0"/>
              </a:rPr>
              <a:t>Skills and personal qualities you will display</a:t>
            </a:r>
          </a:p>
        </p:txBody>
      </p:sp>
    </p:spTree>
    <p:extLst>
      <p:ext uri="{BB962C8B-B14F-4D97-AF65-F5344CB8AC3E}">
        <p14:creationId xmlns:p14="http://schemas.microsoft.com/office/powerpoint/2010/main" val="3958331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77578F-92BF-D13E-2430-1012B1C8041E}"/>
              </a:ext>
            </a:extLst>
          </p:cNvPr>
          <p:cNvPicPr>
            <a:picLocks noChangeAspect="1"/>
          </p:cNvPicPr>
          <p:nvPr/>
        </p:nvPicPr>
        <p:blipFill>
          <a:blip r:embed="rId2">
            <a:extLst>
              <a:ext uri="{28A0092B-C50C-407E-A947-70E740481C1C}">
                <a14:useLocalDpi xmlns:a14="http://schemas.microsoft.com/office/drawing/2010/main" val="0"/>
              </a:ext>
            </a:extLst>
          </a:blip>
          <a:srcRect l="1" r="47679"/>
          <a:stretch>
            <a:fillRect/>
          </a:stretch>
        </p:blipFill>
        <p:spPr>
          <a:xfrm>
            <a:off x="-582807" y="0"/>
            <a:ext cx="3887156" cy="9906000"/>
          </a:xfrm>
          <a:prstGeom prst="rect">
            <a:avLst/>
          </a:prstGeom>
        </p:spPr>
      </p:pic>
      <p:sp>
        <p:nvSpPr>
          <p:cNvPr id="4" name="TextBox 3">
            <a:extLst>
              <a:ext uri="{FF2B5EF4-FFF2-40B4-BE49-F238E27FC236}">
                <a16:creationId xmlns:a16="http://schemas.microsoft.com/office/drawing/2014/main" id="{97651A53-23E4-7BA5-C552-7BF4FF1EBBF1}"/>
              </a:ext>
            </a:extLst>
          </p:cNvPr>
          <p:cNvSpPr txBox="1"/>
          <p:nvPr/>
        </p:nvSpPr>
        <p:spPr>
          <a:xfrm>
            <a:off x="3429000" y="400119"/>
            <a:ext cx="1550424" cy="369332"/>
          </a:xfrm>
          <a:prstGeom prst="rect">
            <a:avLst/>
          </a:prstGeom>
          <a:noFill/>
        </p:spPr>
        <p:txBody>
          <a:bodyPr wrap="none" rtlCol="0">
            <a:spAutoFit/>
          </a:bodyPr>
          <a:lstStyle/>
          <a:p>
            <a:r>
              <a:rPr lang="en-US" b="1" dirty="0">
                <a:solidFill>
                  <a:srgbClr val="189592"/>
                </a:solidFill>
                <a:latin typeface="Aptos" panose="020B0004020202020204" pitchFamily="34" charset="0"/>
              </a:rPr>
              <a:t>How to apply</a:t>
            </a:r>
          </a:p>
        </p:txBody>
      </p:sp>
      <p:sp>
        <p:nvSpPr>
          <p:cNvPr id="5" name="TextBox 4">
            <a:extLst>
              <a:ext uri="{FF2B5EF4-FFF2-40B4-BE49-F238E27FC236}">
                <a16:creationId xmlns:a16="http://schemas.microsoft.com/office/drawing/2014/main" id="{18092B72-D163-D743-F8BC-11A13C681B6E}"/>
              </a:ext>
            </a:extLst>
          </p:cNvPr>
          <p:cNvSpPr txBox="1"/>
          <p:nvPr/>
        </p:nvSpPr>
        <p:spPr>
          <a:xfrm>
            <a:off x="3428999" y="1544638"/>
            <a:ext cx="3031509" cy="5678478"/>
          </a:xfrm>
          <a:prstGeom prst="rect">
            <a:avLst/>
          </a:prstGeom>
          <a:noFill/>
        </p:spPr>
        <p:txBody>
          <a:bodyPr wrap="square" rtlCol="0">
            <a:spAutoFit/>
          </a:bodyPr>
          <a:lstStyle/>
          <a:p>
            <a:r>
              <a:rPr lang="en-US" sz="1100" dirty="0">
                <a:solidFill>
                  <a:srgbClr val="333333"/>
                </a:solidFill>
                <a:latin typeface="Aptos" panose="020B0004020202020204" pitchFamily="34" charset="0"/>
              </a:rPr>
              <a:t>Thank you for your interest in this role and joining Cambridgeshire ACRE. We are an equal opportunities employer and welcome applications from every part of the community.</a:t>
            </a:r>
          </a:p>
          <a:p>
            <a:endParaRPr lang="en-US" sz="1100" dirty="0">
              <a:solidFill>
                <a:srgbClr val="333333"/>
              </a:solidFill>
              <a:latin typeface="Aptos" panose="020B0004020202020204" pitchFamily="34" charset="0"/>
            </a:endParaRPr>
          </a:p>
          <a:p>
            <a:r>
              <a:rPr lang="en-US" sz="1100" dirty="0">
                <a:solidFill>
                  <a:srgbClr val="333333"/>
                </a:solidFill>
                <a:latin typeface="Aptos" panose="020B0004020202020204" pitchFamily="34" charset="0"/>
              </a:rPr>
              <a:t>If you would like to talk to someone about this role before you apply, please contact Hayley Neal, Chief Executive via </a:t>
            </a:r>
            <a:r>
              <a:rPr lang="en-US" sz="1100" dirty="0">
                <a:solidFill>
                  <a:srgbClr val="189592"/>
                </a:solidFill>
                <a:latin typeface="Aptos" panose="020B0004020202020204" pitchFamily="34" charset="0"/>
                <a:hlinkClick r:id="rId3">
                  <a:extLst>
                    <a:ext uri="{A12FA001-AC4F-418D-AE19-62706E023703}">
                      <ahyp:hlinkClr xmlns:ahyp="http://schemas.microsoft.com/office/drawing/2018/hyperlinkcolor" val="tx"/>
                    </a:ext>
                  </a:extLst>
                </a:hlinkClick>
              </a:rPr>
              <a:t>Hayley.neal@cambsacre.org.uk</a:t>
            </a:r>
            <a:r>
              <a:rPr lang="en-US" sz="1100" dirty="0">
                <a:solidFill>
                  <a:srgbClr val="189592"/>
                </a:solidFill>
                <a:latin typeface="Aptos" panose="020B0004020202020204" pitchFamily="34" charset="0"/>
              </a:rPr>
              <a:t>  </a:t>
            </a:r>
          </a:p>
          <a:p>
            <a:endParaRPr lang="en-US" sz="1100" dirty="0">
              <a:solidFill>
                <a:srgbClr val="333333"/>
              </a:solidFill>
              <a:latin typeface="Aptos" panose="020B0004020202020204" pitchFamily="34" charset="0"/>
            </a:endParaRPr>
          </a:p>
          <a:p>
            <a:r>
              <a:rPr lang="en-US" sz="1100" dirty="0">
                <a:solidFill>
                  <a:srgbClr val="333333"/>
                </a:solidFill>
                <a:latin typeface="Aptos" panose="020B0004020202020204" pitchFamily="34" charset="0"/>
              </a:rPr>
              <a:t>To apply, please submit a CV and supporting statement (ideally maximum 2 sides of A4 each) that clearly outlines your suitability for the role against the criteria provided in the person specification, including your interest and motivation in applying for this position.</a:t>
            </a:r>
          </a:p>
          <a:p>
            <a:endParaRPr lang="en-US" sz="1100" dirty="0">
              <a:solidFill>
                <a:srgbClr val="333333"/>
              </a:solidFill>
              <a:latin typeface="Aptos" panose="020B0004020202020204" pitchFamily="34" charset="0"/>
            </a:endParaRPr>
          </a:p>
          <a:p>
            <a:r>
              <a:rPr lang="en-US" sz="1100" dirty="0">
                <a:solidFill>
                  <a:srgbClr val="333333"/>
                </a:solidFill>
                <a:latin typeface="Aptos" panose="020B0004020202020204" pitchFamily="34" charset="0"/>
              </a:rPr>
              <a:t>Please ensure that your application is emailed to </a:t>
            </a:r>
            <a:r>
              <a:rPr lang="en-US" sz="1100" dirty="0">
                <a:solidFill>
                  <a:srgbClr val="189592"/>
                </a:solidFill>
                <a:latin typeface="Aptos" panose="020B0004020202020204" pitchFamily="34" charset="0"/>
                <a:hlinkClick r:id="rId3">
                  <a:extLst>
                    <a:ext uri="{A12FA001-AC4F-418D-AE19-62706E023703}">
                      <ahyp:hlinkClr xmlns:ahyp="http://schemas.microsoft.com/office/drawing/2018/hyperlinkcolor" val="tx"/>
                    </a:ext>
                  </a:extLst>
                </a:hlinkClick>
              </a:rPr>
              <a:t>Hayley.neal@cambsacre.org.uk</a:t>
            </a:r>
            <a:r>
              <a:rPr lang="en-US" sz="1100" dirty="0">
                <a:solidFill>
                  <a:srgbClr val="189592"/>
                </a:solidFill>
                <a:latin typeface="Aptos" panose="020B0004020202020204" pitchFamily="34" charset="0"/>
              </a:rPr>
              <a:t> </a:t>
            </a:r>
            <a:r>
              <a:rPr lang="en-US" sz="1100" dirty="0">
                <a:solidFill>
                  <a:srgbClr val="333333"/>
                </a:solidFill>
                <a:latin typeface="Aptos" panose="020B0004020202020204" pitchFamily="34" charset="0"/>
              </a:rPr>
              <a:t>inserting “</a:t>
            </a:r>
            <a:r>
              <a:rPr lang="en-US" sz="1100" b="1" dirty="0">
                <a:solidFill>
                  <a:srgbClr val="333333"/>
                </a:solidFill>
                <a:latin typeface="Aptos" panose="020B0004020202020204" pitchFamily="34" charset="0"/>
              </a:rPr>
              <a:t>Cambridgeshire ACRE – Senior Community Environment Officer</a:t>
            </a:r>
            <a:r>
              <a:rPr lang="en-US" sz="1100" dirty="0">
                <a:solidFill>
                  <a:srgbClr val="333333"/>
                </a:solidFill>
                <a:latin typeface="Aptos" panose="020B0004020202020204" pitchFamily="34" charset="0"/>
              </a:rPr>
              <a:t>” into the subject field.</a:t>
            </a:r>
          </a:p>
          <a:p>
            <a:endParaRPr lang="en-US" sz="1100" dirty="0">
              <a:solidFill>
                <a:srgbClr val="333333"/>
              </a:solidFill>
              <a:latin typeface="Aptos" panose="020B0004020202020204" pitchFamily="34" charset="0"/>
            </a:endParaRPr>
          </a:p>
          <a:p>
            <a:r>
              <a:rPr lang="en-US" sz="1100" b="1" dirty="0">
                <a:solidFill>
                  <a:srgbClr val="333333"/>
                </a:solidFill>
                <a:latin typeface="Aptos" panose="020B0004020202020204" pitchFamily="34" charset="0"/>
              </a:rPr>
              <a:t>Use of AI</a:t>
            </a:r>
          </a:p>
          <a:p>
            <a:r>
              <a:rPr lang="en-GB" sz="1100" dirty="0">
                <a:solidFill>
                  <a:srgbClr val="333333"/>
                </a:solidFill>
                <a:latin typeface="Aptos" panose="020B0004020202020204" pitchFamily="34" charset="0"/>
              </a:rPr>
              <a:t>We understand the value of AI tools and especially recognise their benefit for people who may need help with their writing. However, we have had to reject a number of applications for roles where AI was used to write CVs and supporting statements that were completely unsuitable and too generic to understand. Please use your own words, experience and ideas to give us the best chance of understanding your application.</a:t>
            </a:r>
            <a:endParaRPr lang="en-US" sz="1100" dirty="0">
              <a:solidFill>
                <a:srgbClr val="333333"/>
              </a:solidFill>
              <a:latin typeface="Aptos" panose="020B0004020202020204" pitchFamily="34" charset="0"/>
            </a:endParaRPr>
          </a:p>
        </p:txBody>
      </p:sp>
      <p:pic>
        <p:nvPicPr>
          <p:cNvPr id="6" name="Picture 5" descr="A colorful circle with black background&#10;&#10;Description automatically generated">
            <a:extLst>
              <a:ext uri="{FF2B5EF4-FFF2-40B4-BE49-F238E27FC236}">
                <a16:creationId xmlns:a16="http://schemas.microsoft.com/office/drawing/2014/main" id="{0C6ABFB0-E501-6233-C5F8-B7EDB7C9B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725" y="138454"/>
            <a:ext cx="900000" cy="892663"/>
          </a:xfrm>
          <a:prstGeom prst="rect">
            <a:avLst/>
          </a:prstGeom>
        </p:spPr>
      </p:pic>
      <p:sp>
        <p:nvSpPr>
          <p:cNvPr id="2" name="TextBox 1">
            <a:extLst>
              <a:ext uri="{FF2B5EF4-FFF2-40B4-BE49-F238E27FC236}">
                <a16:creationId xmlns:a16="http://schemas.microsoft.com/office/drawing/2014/main" id="{F4577A48-0BB5-F7EF-1711-F353E3FA1FB3}"/>
              </a:ext>
            </a:extLst>
          </p:cNvPr>
          <p:cNvSpPr txBox="1"/>
          <p:nvPr/>
        </p:nvSpPr>
        <p:spPr>
          <a:xfrm>
            <a:off x="397491" y="9226102"/>
            <a:ext cx="2652784" cy="261610"/>
          </a:xfrm>
          <a:prstGeom prst="rect">
            <a:avLst/>
          </a:prstGeom>
          <a:noFill/>
        </p:spPr>
        <p:txBody>
          <a:bodyPr wrap="square" rtlCol="0">
            <a:spAutoFit/>
          </a:bodyPr>
          <a:lstStyle/>
          <a:p>
            <a:pPr algn="r"/>
            <a:r>
              <a:rPr lang="en-US" sz="1100" dirty="0">
                <a:solidFill>
                  <a:schemeClr val="bg1"/>
                </a:solidFill>
                <a:latin typeface="Aptos" panose="020B0004020202020204" pitchFamily="34" charset="0"/>
              </a:rPr>
              <a:t>Volunteers hedge planting</a:t>
            </a:r>
            <a:endParaRPr lang="en-GB" sz="1100" dirty="0">
              <a:solidFill>
                <a:schemeClr val="bg1"/>
              </a:solidFill>
              <a:latin typeface="Aptos" panose="020B0004020202020204" pitchFamily="34" charset="0"/>
            </a:endParaRPr>
          </a:p>
        </p:txBody>
      </p:sp>
    </p:spTree>
    <p:extLst>
      <p:ext uri="{BB962C8B-B14F-4D97-AF65-F5344CB8AC3E}">
        <p14:creationId xmlns:p14="http://schemas.microsoft.com/office/powerpoint/2010/main" val="28619382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2898F6E0340941A24795F3A72AE8F2" ma:contentTypeVersion="21" ma:contentTypeDescription="Create a new document." ma:contentTypeScope="" ma:versionID="75268311bc691cb629047a0eb7ccca7e">
  <xsd:schema xmlns:xsd="http://www.w3.org/2001/XMLSchema" xmlns:xs="http://www.w3.org/2001/XMLSchema" xmlns:p="http://schemas.microsoft.com/office/2006/metadata/properties" xmlns:ns1="http://schemas.microsoft.com/sharepoint/v3" xmlns:ns2="7f37a140-a24c-4dd0-a029-d8ed000fe731" xmlns:ns3="986d9d46-3b88-490c-8714-7c097d3a0e19" targetNamespace="http://schemas.microsoft.com/office/2006/metadata/properties" ma:root="true" ma:fieldsID="122c7b33619a1fff058fb4c08dc18f41" ns1:_="" ns2:_="" ns3:_="">
    <xsd:import namespace="http://schemas.microsoft.com/sharepoint/v3"/>
    <xsd:import namespace="7f37a140-a24c-4dd0-a029-d8ed000fe731"/>
    <xsd:import namespace="986d9d46-3b88-490c-8714-7c097d3a0e1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1:_ip_UnifiedCompliancePolicyProperties" minOccurs="0"/>
                <xsd:element ref="ns1:_ip_UnifiedCompliancePolicyUIAction"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f37a140-a24c-4dd0-a029-d8ed000fe73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8b6988f-640e-4146-9937-e95ed025264b}" ma:internalName="TaxCatchAll" ma:showField="CatchAllData" ma:web="7f37a140-a24c-4dd0-a029-d8ed000fe73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86d9d46-3b88-490c-8714-7c097d3a0e1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bec066d-3a41-4716-bd2e-c1a20bfef61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f37a140-a24c-4dd0-a029-d8ed000fe731" xsi:nil="true"/>
    <lcf76f155ced4ddcb4097134ff3c332f xmlns="986d9d46-3b88-490c-8714-7c097d3a0e19">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BB0760-640E-43F5-8042-A3E17C44CE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f37a140-a24c-4dd0-a029-d8ed000fe731"/>
    <ds:schemaRef ds:uri="986d9d46-3b88-490c-8714-7c097d3a0e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F05F7B-F269-46A0-AB62-81F37BEFDA86}">
  <ds:schemaRefs>
    <ds:schemaRef ds:uri="http://schemas.microsoft.com/office/2006/metadata/properties"/>
    <ds:schemaRef ds:uri="http://www.w3.org/XML/1998/namespace"/>
    <ds:schemaRef ds:uri="986d9d46-3b88-490c-8714-7c097d3a0e19"/>
    <ds:schemaRef ds:uri="7f37a140-a24c-4dd0-a029-d8ed000fe731"/>
    <ds:schemaRef ds:uri="http://schemas.microsoft.com/office/2006/documentManagement/types"/>
    <ds:schemaRef ds:uri="http://purl.org/dc/terms/"/>
    <ds:schemaRef ds:uri="http://purl.org/dc/dcmitype/"/>
    <ds:schemaRef ds:uri="http://schemas.microsoft.com/office/infopath/2007/PartnerControls"/>
    <ds:schemaRef ds:uri="http://schemas.openxmlformats.org/package/2006/metadata/core-properties"/>
    <ds:schemaRef ds:uri="http://purl.org/dc/elements/1.1/"/>
    <ds:schemaRef ds:uri="http://schemas.microsoft.com/sharepoint/v3"/>
  </ds:schemaRefs>
</ds:datastoreItem>
</file>

<file path=customXml/itemProps3.xml><?xml version="1.0" encoding="utf-8"?>
<ds:datastoreItem xmlns:ds="http://schemas.openxmlformats.org/officeDocument/2006/customXml" ds:itemID="{465393C3-79C7-4C73-A05D-5C9FBA459D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2760</Words>
  <Application>Microsoft Office PowerPoint</Application>
  <PresentationFormat>A4 Paper (210x297 mm)</PresentationFormat>
  <Paragraphs>193</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Aptos</vt:lpstr>
      <vt:lpstr>Arial</vt:lpstr>
      <vt:lpstr>Calibri</vt:lpstr>
      <vt:lpstr>Calibri Light</vt:lpstr>
      <vt:lpstr>Lato</vt:lpstr>
      <vt:lpstr>Segoe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Alison Brown</dc:creator>
  <cp:lastModifiedBy>Hayley Neal</cp:lastModifiedBy>
  <cp:revision>4</cp:revision>
  <dcterms:created xsi:type="dcterms:W3CDTF">2023-08-14T07:03:45Z</dcterms:created>
  <dcterms:modified xsi:type="dcterms:W3CDTF">2026-06-01T15:36:06Z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0x0101008D2898F6E0340941A24795F3A72AE8F2</vt:lpwstr>
  </property>
  <property fmtid="{D5CDD505-2E9C-101B-9397-08002B2CF9AE}" pid="3" name="MediaServiceImageTags">
    <vt:lpwstr/>
  </property>
</Properties>
</file>